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83" r:id="rId3"/>
    <p:sldId id="263" r:id="rId4"/>
    <p:sldId id="265" r:id="rId5"/>
    <p:sldId id="266" r:id="rId6"/>
    <p:sldId id="269" r:id="rId7"/>
    <p:sldId id="270" r:id="rId8"/>
    <p:sldId id="281" r:id="rId9"/>
  </p:sldIdLst>
  <p:sldSz cx="9906000" cy="6858000" type="A4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7FFC1"/>
    <a:srgbClr val="FF7575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424" autoAdjust="0"/>
  </p:normalViewPr>
  <p:slideViewPr>
    <p:cSldViewPr>
      <p:cViewPr>
        <p:scale>
          <a:sx n="113" d="100"/>
          <a:sy n="113" d="100"/>
        </p:scale>
        <p:origin x="-1512" y="-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04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8AE160-FDBE-4A5A-9613-239A4AD45632}" type="datetimeFigureOut">
              <a:rPr lang="zh-TW" altLang="en-US"/>
              <a:pPr>
                <a:defRPr/>
              </a:pPr>
              <a:t>2016/9/13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57C47F-FD21-46F1-85EA-72ACFCFBC1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636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CFEA69-15E1-45EF-B1DB-E5521274A1E7}" type="datetimeFigureOut">
              <a:rPr lang="zh-TW" altLang="en-US"/>
              <a:pPr>
                <a:defRPr/>
              </a:pPr>
              <a:t>2016/9/13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ED08E0-FA1C-437F-AB0F-66F611FF29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174BC8-BA6C-480A-8235-1EFB6FB5A26F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9817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C0CB5D7-44E4-456B-A6D7-A1E00D2BDFB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5664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35E979-DB21-4E0A-8F71-5A7D9BA6DD00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334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2BF905-837D-4A14-8A60-0FC7F6983794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4206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運動科技新展望</a:t>
            </a: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A10D962-060C-4D36-9DCC-E7CB3D1F533D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8481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0AC7910-8261-43C8-9D19-F451DBA6095E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9543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9FC112C-6B6C-4388-A357-418F67507ABC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7354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CBE46AE-67F6-410A-9239-CF8E971585B3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637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 sz="44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6616" y="364502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68675" y="6524625"/>
            <a:ext cx="31369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DA32-A984-434B-A2BB-F87C6507E4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A4F6-C7DA-4F25-83CF-7BF05E55F6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929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5F9AB-297D-4394-83A2-2621C2CF0F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BFF8-F10A-41DE-A76B-3542C9419F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6613" y="274638"/>
            <a:ext cx="2230437" cy="5448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8913" cy="5448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2382-FEBC-4AC7-8258-9571030506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96921-B8BF-4FF9-B324-B12FE76EE3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61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CE07-187A-4722-A56D-AF440D9A6E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4465-14D6-4D9C-9B64-3B929D69BA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688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62F5-B970-44EE-8D34-2B3E2AFDAC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F050-3566-453E-A6CB-FDB00D332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079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1E1F-0355-47D1-8B2D-AA3F76EE75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C0C6-9F28-4DEE-9105-40C1267A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6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1650" y="1196975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196975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10A2-0B70-49D0-9A09-B8D2537B8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9205-9776-4C8B-BB88-3A900C860F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06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1C3B-5352-4BA6-8611-BFAC93F88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7C1B-12CD-407D-AEAC-6CCF73E34C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265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A214-8D4D-4F39-8755-BD99EA40AE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367B-5DD1-4284-93F1-0C2EA21B33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1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B53F-4524-49E2-A025-4AF923644B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8E94-C02E-43D3-B91F-7CB50E74FD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2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CC1-E749-463E-858F-23FBE52DA8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755D-5227-4D8B-B9B4-DFDB8F900A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4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B318-4EC6-4A4D-86E3-CBBE42907D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4CDBA-0831-419C-834D-514D3CCD07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99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196975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45263"/>
            <a:ext cx="31369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C03059F5-A42C-449B-A907-505D41026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D3A748-C1F4-457D-85ED-7F75AFB53B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0000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00000"/>
          </a:solidFill>
          <a:latin typeface="Times New Roman" panose="02020603050405020304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00000"/>
          </a:solidFill>
          <a:latin typeface="Times New Roman" panose="02020603050405020304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00000"/>
          </a:solidFill>
          <a:latin typeface="Times New Roman" panose="02020603050405020304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00000"/>
          </a:solidFill>
          <a:latin typeface="Times New Roman" panose="02020603050405020304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ea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ea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ea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ea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ea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1144588" y="1052513"/>
            <a:ext cx="84201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cs typeface="Open Sans Light"/>
              </a:rPr>
              <a:t>未來教育領航者啟動大會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cs typeface="Open Sans Light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+mj-ea"/>
                <a:cs typeface="Open Sans Light"/>
              </a:rPr>
            </a:br>
            <a:r>
              <a:rPr lang="zh-TW" altLang="en-US" dirty="0" smtClean="0">
                <a:solidFill>
                  <a:srgbClr val="FF0000"/>
                </a:solidFill>
                <a:latin typeface="+mj-ea"/>
                <a:cs typeface="Open Sans Light"/>
              </a:rPr>
              <a:t> </a:t>
            </a:r>
            <a:r>
              <a:rPr lang="en-US" altLang="zh-TW" sz="4000" dirty="0" smtClean="0">
                <a:solidFill>
                  <a:schemeClr val="tx1"/>
                </a:solidFill>
                <a:latin typeface="+mj-ea"/>
                <a:cs typeface="Open Sans Light"/>
              </a:rPr>
              <a:t>~</a:t>
            </a:r>
            <a:r>
              <a:rPr lang="zh-TW" altLang="en-US" sz="3200" i="1" dirty="0" smtClean="0">
                <a:solidFill>
                  <a:schemeClr val="tx1"/>
                </a:solidFill>
                <a:latin typeface="+mj-ea"/>
                <a:cs typeface="Open Sans Light"/>
              </a:rPr>
              <a:t>開啟智慧校園校聯共享新契機</a:t>
            </a:r>
            <a:r>
              <a:rPr lang="en-US" altLang="zh-TW" sz="3200" i="1" dirty="0" smtClean="0">
                <a:solidFill>
                  <a:schemeClr val="tx1"/>
                </a:solidFill>
                <a:latin typeface="+mj-ea"/>
                <a:cs typeface="Open Sans Light"/>
              </a:rPr>
              <a:t>~</a:t>
            </a:r>
            <a:endParaRPr lang="zh-TW" altLang="en-US" sz="4000" dirty="0" smtClean="0">
              <a:solidFill>
                <a:schemeClr val="tx1"/>
              </a:solidFill>
              <a:latin typeface="+mj-ea"/>
              <a:cs typeface="Open Sans Light"/>
            </a:endParaRPr>
          </a:p>
        </p:txBody>
      </p:sp>
      <p:sp>
        <p:nvSpPr>
          <p:cNvPr id="5123" name="副標題 2"/>
          <p:cNvSpPr>
            <a:spLocks noGrp="1"/>
          </p:cNvSpPr>
          <p:nvPr>
            <p:ph type="subTitle" idx="1"/>
          </p:nvPr>
        </p:nvSpPr>
        <p:spPr>
          <a:xfrm>
            <a:off x="422275" y="3252788"/>
            <a:ext cx="9483725" cy="2187575"/>
          </a:xfrm>
        </p:spPr>
        <p:txBody>
          <a:bodyPr/>
          <a:lstStyle/>
          <a:p>
            <a:pPr algn="l">
              <a:defRPr/>
            </a:pPr>
            <a:r>
              <a:rPr lang="zh-TW" altLang="en-US" dirty="0">
                <a:latin typeface="+mn-lt"/>
              </a:rPr>
              <a:t>指導單位：經濟部工業局</a:t>
            </a:r>
            <a:endParaRPr lang="en-US" altLang="zh-TW" dirty="0">
              <a:latin typeface="+mn-lt"/>
            </a:endParaRPr>
          </a:p>
          <a:p>
            <a:pPr algn="l">
              <a:defRPr/>
            </a:pPr>
            <a:r>
              <a:rPr lang="zh-TW" altLang="en-US" dirty="0">
                <a:latin typeface="+mn-lt"/>
              </a:rPr>
              <a:t>執行單位：財團法人資訊工業策進會</a:t>
            </a:r>
            <a:endParaRPr lang="en-US" altLang="zh-TW" dirty="0">
              <a:latin typeface="+mn-lt"/>
            </a:endParaRPr>
          </a:p>
          <a:p>
            <a:pPr algn="l">
              <a:defRPr/>
            </a:pPr>
            <a:r>
              <a:rPr lang="zh-TW" altLang="en-US" dirty="0">
                <a:latin typeface="+mn-lt"/>
              </a:rPr>
              <a:t>協辦單位：文山區雲端應用產學聯盟、中國科技大學、國立成功</a:t>
            </a:r>
            <a:r>
              <a:rPr lang="zh-TW" altLang="en-US" dirty="0" smtClean="0">
                <a:latin typeface="+mn-lt"/>
              </a:rPr>
              <a:t>大學</a:t>
            </a:r>
            <a:endParaRPr lang="en-US" altLang="zh-TW" dirty="0" smtClean="0">
              <a:latin typeface="+mn-lt"/>
            </a:endParaRPr>
          </a:p>
          <a:p>
            <a:pPr algn="l">
              <a:defRPr/>
            </a:pPr>
            <a:endParaRPr lang="en-US" altLang="zh-TW" dirty="0">
              <a:latin typeface="+mn-lt"/>
            </a:endParaRPr>
          </a:p>
          <a:p>
            <a:pPr algn="l">
              <a:defRPr/>
            </a:pPr>
            <a:r>
              <a:rPr lang="zh-TW" altLang="en-US" dirty="0" smtClean="0">
                <a:latin typeface="+mn-lt"/>
              </a:rPr>
              <a:t>時間：</a:t>
            </a:r>
            <a:r>
              <a:rPr lang="en-US" altLang="zh-TW" dirty="0" smtClean="0">
                <a:latin typeface="+mn-lt"/>
              </a:rPr>
              <a:t>105</a:t>
            </a:r>
            <a:r>
              <a:rPr lang="zh-TW" altLang="en-US" dirty="0" smtClean="0">
                <a:latin typeface="+mn-lt"/>
              </a:rPr>
              <a:t>年</a:t>
            </a:r>
            <a:r>
              <a:rPr lang="en-US" altLang="zh-TW" dirty="0" smtClean="0">
                <a:latin typeface="+mn-lt"/>
              </a:rPr>
              <a:t>10</a:t>
            </a:r>
            <a:r>
              <a:rPr lang="zh-TW" altLang="en-US" dirty="0" smtClean="0">
                <a:latin typeface="+mn-lt"/>
              </a:rPr>
              <a:t>月</a:t>
            </a:r>
            <a:r>
              <a:rPr lang="en-US" altLang="zh-TW" dirty="0" smtClean="0">
                <a:latin typeface="+mn-lt"/>
              </a:rPr>
              <a:t>6</a:t>
            </a:r>
            <a:r>
              <a:rPr lang="zh-TW" altLang="en-US" dirty="0" smtClean="0">
                <a:latin typeface="+mn-lt"/>
              </a:rPr>
              <a:t>日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四</a:t>
            </a:r>
            <a:r>
              <a:rPr lang="en-US" altLang="zh-TW" dirty="0" smtClean="0">
                <a:latin typeface="+mn-lt"/>
              </a:rPr>
              <a:t>) </a:t>
            </a:r>
            <a:r>
              <a:rPr lang="zh-TW" altLang="en-US" dirty="0" smtClean="0">
                <a:latin typeface="+mn-lt"/>
              </a:rPr>
              <a:t>上午</a:t>
            </a:r>
            <a:r>
              <a:rPr lang="en-US" altLang="zh-TW" dirty="0" smtClean="0">
                <a:latin typeface="+mn-lt"/>
              </a:rPr>
              <a:t>10:00~</a:t>
            </a:r>
            <a:r>
              <a:rPr lang="zh-TW" altLang="en-US" dirty="0" smtClean="0">
                <a:latin typeface="+mn-lt"/>
              </a:rPr>
              <a:t>下午</a:t>
            </a:r>
            <a:r>
              <a:rPr lang="en-US" altLang="zh-TW" dirty="0" smtClean="0">
                <a:latin typeface="+mn-lt"/>
              </a:rPr>
              <a:t>17:00</a:t>
            </a:r>
          </a:p>
          <a:p>
            <a:pPr algn="l">
              <a:defRPr/>
            </a:pPr>
            <a:r>
              <a:rPr lang="zh-TW" altLang="en-US" dirty="0" smtClean="0">
                <a:latin typeface="+mn-lt"/>
              </a:rPr>
              <a:t>地點：國立成功大學電機學院 國際會議廳</a:t>
            </a:r>
            <a:endParaRPr lang="en-US" altLang="zh-TW" dirty="0" smtClean="0">
              <a:latin typeface="+mn-lt"/>
            </a:endParaRPr>
          </a:p>
        </p:txBody>
      </p:sp>
      <p:sp>
        <p:nvSpPr>
          <p:cNvPr id="512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2579C0-756C-46AE-8DCD-D6826B2F47AC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12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052513"/>
            <a:ext cx="18351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latin typeface="+mn-ea"/>
                <a:ea typeface="+mn-ea"/>
                <a:cs typeface="Open Sans Light"/>
              </a:rPr>
              <a:t>活動目標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經濟部工業局推動智慧校園產業已邁入第三年，國內超過百家產業投入發展校園智慧化服務，於國內建立</a:t>
            </a:r>
            <a:r>
              <a:rPr lang="en-US" altLang="zh-TW" dirty="0" smtClean="0"/>
              <a:t>38</a:t>
            </a:r>
            <a:r>
              <a:rPr lang="zh-TW" altLang="en-US" dirty="0" smtClean="0"/>
              <a:t>所示範學校，另中國大陸、越南、泰國也跟隨腳步積極發展智慧校園解決方案。未來如何讓服務永續營運，使國家投資效益最大化，將是各界重視之議題。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本次於台南</a:t>
            </a:r>
            <a:r>
              <a:rPr lang="zh-TW" altLang="en-US" dirty="0"/>
              <a:t>成功大學</a:t>
            </a:r>
            <a:r>
              <a:rPr lang="zh-TW" altLang="en-US" dirty="0" smtClean="0"/>
              <a:t>舉辦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/>
              <a:t>未來教育領航者啟動大會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dirty="0" smtClean="0"/>
              <a:t>，目的在以承先啟後之概念，描繪智慧校園下階段發展藍圖，活動</a:t>
            </a:r>
            <a:r>
              <a:rPr lang="zh-TW" altLang="en-US" dirty="0" smtClean="0">
                <a:latin typeface="+mn-lt"/>
              </a:rPr>
              <a:t>更融合國內</a:t>
            </a:r>
            <a:r>
              <a:rPr lang="en-US" altLang="zh-TW" dirty="0" smtClean="0">
                <a:latin typeface="+mn-lt"/>
              </a:rPr>
              <a:t>VR</a:t>
            </a:r>
            <a:r>
              <a:rPr lang="zh-TW" altLang="en-US" dirty="0" smtClean="0">
                <a:latin typeface="+mn-lt"/>
              </a:rPr>
              <a:t>、</a:t>
            </a:r>
            <a:r>
              <a:rPr lang="en-US" altLang="zh-TW" dirty="0" smtClean="0">
                <a:latin typeface="+mn-lt"/>
              </a:rPr>
              <a:t>AR</a:t>
            </a:r>
            <a:r>
              <a:rPr lang="zh-TW" altLang="en-US" dirty="0" smtClean="0">
                <a:latin typeface="+mn-lt"/>
              </a:rPr>
              <a:t>、物聯網等學習科技佈建創新學習體驗展覽，讓與會貴賓能身歷其境，激發未來校園智慧化服務更多想像</a:t>
            </a:r>
            <a:r>
              <a:rPr lang="zh-TW" altLang="en-US" dirty="0" smtClean="0"/>
              <a:t>。</a:t>
            </a:r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F551A2-6E5D-4261-ADD7-46DA9DC94762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+mn-ea"/>
                <a:ea typeface="+mn-ea"/>
                <a:cs typeface="Open Sans Light"/>
              </a:rPr>
              <a:t>大會排程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495300" y="1031875"/>
          <a:ext cx="8915400" cy="5210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2958"/>
                <a:gridCol w="3888432"/>
                <a:gridCol w="4104010"/>
              </a:tblGrid>
              <a:tr h="45720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10/6</a:t>
                      </a:r>
                      <a:r>
                        <a:rPr lang="en-US" altLang="zh-TW" sz="2400" baseline="0" dirty="0" smtClean="0"/>
                        <a:t> (</a:t>
                      </a:r>
                      <a:r>
                        <a:rPr lang="zh-TW" altLang="en-US" sz="2400" baseline="0" dirty="0" smtClean="0"/>
                        <a:t>四</a:t>
                      </a:r>
                      <a:r>
                        <a:rPr lang="en-US" altLang="zh-TW" sz="2400" baseline="0" dirty="0" smtClean="0"/>
                        <a:t>)</a:t>
                      </a:r>
                      <a:endParaRPr lang="zh-TW" altLang="en-US" sz="2400" dirty="0"/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962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時段</a:t>
                      </a:r>
                      <a:endParaRPr lang="zh-TW" altLang="en-US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議題</a:t>
                      </a:r>
                      <a:endParaRPr lang="zh-TW" altLang="en-US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演講主題</a:t>
                      </a:r>
                      <a:endParaRPr lang="zh-TW" altLang="en-US" sz="2000" dirty="0"/>
                    </a:p>
                  </a:txBody>
                  <a:tcPr marT="45723" marB="45723" anchor="ctr"/>
                </a:tc>
              </a:tr>
              <a:tr h="21963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上午</a:t>
                      </a:r>
                      <a:endParaRPr lang="zh-TW" altLang="en-US" sz="2000" dirty="0"/>
                    </a:p>
                  </a:txBody>
                  <a:tcPr marT="45723" marB="45723" vert="eaVert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/>
                        <a:t>智慧校園</a:t>
                      </a:r>
                      <a:endParaRPr lang="en-US" altLang="zh-TW" sz="2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國內外發展趨勢與案例分享</a:t>
                      </a:r>
                      <a:endParaRPr lang="en-US" altLang="zh-TW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智慧校園 </a:t>
                      </a:r>
                      <a:r>
                        <a:rPr lang="en-US" altLang="zh-TW" sz="2000" b="0" dirty="0" smtClean="0"/>
                        <a:t>2.0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智慧健康 </a:t>
                      </a:r>
                      <a:r>
                        <a:rPr lang="en-US" altLang="zh-TW" sz="2000" b="0" dirty="0" err="1" smtClean="0"/>
                        <a:t>iHealth</a:t>
                      </a:r>
                      <a:endParaRPr lang="en-US" altLang="zh-TW" sz="2000" b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智慧校園防災物聯網系統</a:t>
                      </a:r>
                      <a:endParaRPr lang="en-US" altLang="zh-TW" sz="2000" b="0" dirty="0" smtClean="0"/>
                    </a:p>
                  </a:txBody>
                  <a:tcPr marT="45723" marB="45723" anchor="ctr"/>
                </a:tc>
              </a:tr>
              <a:tr h="21603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下午</a:t>
                      </a:r>
                      <a:endParaRPr lang="zh-TW" altLang="en-US" sz="2000" dirty="0"/>
                    </a:p>
                  </a:txBody>
                  <a:tcPr marT="45723" marB="45723" vert="eaVert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未來教育發展趨勢交流會</a:t>
                      </a:r>
                      <a:endParaRPr kumimoji="0" lang="en-US" altLang="zh-TW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創新學習成果發表會</a:t>
                      </a: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教學場域之情感分析應用</a:t>
                      </a:r>
                      <a:endParaRPr lang="en-US" altLang="zh-TW" sz="2000" b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智慧運動場域推動經驗分享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運動大數據分析模式之研究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b="0" dirty="0" smtClean="0"/>
                        <a:t>未來教育發展趨勢</a:t>
                      </a:r>
                    </a:p>
                  </a:txBody>
                  <a:tcPr marT="45723" marB="45723" anchor="ctr"/>
                </a:tc>
              </a:tr>
            </a:tbl>
          </a:graphicData>
        </a:graphic>
      </p:graphicFrame>
      <p:sp>
        <p:nvSpPr>
          <p:cNvPr id="9239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B0E3B-4819-40F0-8841-B958C105DE15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latin typeface="+mj-ea"/>
                <a:cs typeface="Open Sans Light"/>
              </a:rPr>
              <a:t>詳細議程</a:t>
            </a:r>
          </a:p>
        </p:txBody>
      </p:sp>
      <p:sp>
        <p:nvSpPr>
          <p:cNvPr id="11267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7CF215-99CB-466B-827A-B9382E9C383D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993757"/>
              </p:ext>
            </p:extLst>
          </p:nvPr>
        </p:nvGraphicFramePr>
        <p:xfrm>
          <a:off x="15875" y="887413"/>
          <a:ext cx="9890125" cy="53673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9717"/>
                <a:gridCol w="4153794"/>
                <a:gridCol w="3906614"/>
              </a:tblGrid>
              <a:tr h="45720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大會議程</a:t>
                      </a:r>
                      <a:r>
                        <a:rPr lang="en-US" altLang="zh-TW" sz="2400" baseline="0" dirty="0" smtClean="0"/>
                        <a:t> – </a:t>
                      </a:r>
                      <a:r>
                        <a:rPr lang="zh-TW" altLang="en-US" sz="2400" baseline="0" dirty="0" smtClean="0"/>
                        <a:t>上午</a:t>
                      </a:r>
                      <a:endParaRPr lang="zh-TW" altLang="en-US" sz="2400" dirty="0"/>
                    </a:p>
                  </a:txBody>
                  <a:tcPr marL="91438" marR="91438" marT="45713" marB="45713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033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時間</a:t>
                      </a:r>
                      <a:endParaRPr lang="zh-TW" altLang="en-US" sz="2000" b="1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活動內容</a:t>
                      </a:r>
                      <a:endParaRPr lang="zh-TW" altLang="en-US" sz="2000" b="1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講者</a:t>
                      </a:r>
                      <a:r>
                        <a:rPr lang="en-US" altLang="zh-TW" sz="2000" b="1" dirty="0" smtClean="0"/>
                        <a:t>/</a:t>
                      </a:r>
                      <a:r>
                        <a:rPr lang="zh-TW" altLang="en-US" sz="2000" b="1" dirty="0" smtClean="0"/>
                        <a:t>主持人</a:t>
                      </a:r>
                      <a:endParaRPr lang="zh-TW" altLang="en-US" sz="2000" b="1" dirty="0"/>
                    </a:p>
                  </a:txBody>
                  <a:tcPr marL="91438" marR="91438" marT="45713" marB="45713" anchor="ctr"/>
                </a:tc>
              </a:tr>
              <a:tr h="4291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09:30-10:00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開放入場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接待貴賓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工作人員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主持人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</a:tr>
              <a:tr h="7010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10:00-10:10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主辦單位致詞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工業局 </a:t>
                      </a:r>
                      <a:r>
                        <a:rPr lang="en-US" altLang="zh-TW" sz="2000" dirty="0" smtClean="0"/>
                        <a:t>/ </a:t>
                      </a:r>
                      <a:r>
                        <a:rPr lang="zh-TW" altLang="en-US" sz="2000" dirty="0" smtClean="0"/>
                        <a:t>資策會教研所 </a:t>
                      </a:r>
                      <a:endParaRPr lang="en-US" altLang="zh-TW" sz="2000" dirty="0" smtClean="0"/>
                    </a:p>
                  </a:txBody>
                  <a:tcPr marL="91438" marR="91438" marT="45713" marB="45713" anchor="ctr"/>
                </a:tc>
              </a:tr>
              <a:tr h="7010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10:10-10:20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貴賓致詞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臺南市政府 </a:t>
                      </a:r>
                      <a:r>
                        <a:rPr lang="en-US" altLang="zh-TW" sz="2000" dirty="0" smtClean="0"/>
                        <a:t>/ </a:t>
                      </a:r>
                      <a:r>
                        <a:rPr lang="zh-TW" altLang="en-US" sz="2000" dirty="0" smtClean="0"/>
                        <a:t>成功大學 </a:t>
                      </a:r>
                      <a:r>
                        <a:rPr lang="en-US" altLang="zh-TW" sz="2000" dirty="0" smtClean="0"/>
                        <a:t>/ </a:t>
                      </a:r>
                      <a:r>
                        <a:rPr lang="zh-TW" altLang="en-US" sz="2000" dirty="0" smtClean="0"/>
                        <a:t>雲端應用產學聯盟</a:t>
                      </a:r>
                    </a:p>
                  </a:txBody>
                  <a:tcPr marL="91438" marR="91438" marT="45713" marB="45713" anchor="ctr"/>
                </a:tc>
              </a:tr>
              <a:tr h="4976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10:20-10:30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大合照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貴賓、講者們</a:t>
                      </a:r>
                    </a:p>
                  </a:txBody>
                  <a:tcPr marL="91438" marR="91438" marT="45713" marB="45713" anchor="ctr"/>
                </a:tc>
              </a:tr>
              <a:tr h="5039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10:30-11:00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智慧校園 </a:t>
                      </a:r>
                      <a:r>
                        <a:rPr lang="en-US" altLang="zh-TW" sz="2000" b="1" dirty="0" smtClean="0"/>
                        <a:t>2.0</a:t>
                      </a:r>
                      <a:endParaRPr lang="zh-TW" altLang="en-US" sz="2000" b="1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資策會教研所 葉宗翰組長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</a:tr>
              <a:tr h="5765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11:00-11:30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智慧健康 </a:t>
                      </a:r>
                      <a:r>
                        <a:rPr lang="en-US" altLang="zh-TW" sz="2000" b="1" dirty="0" err="1" smtClean="0"/>
                        <a:t>iHealth</a:t>
                      </a:r>
                      <a:endParaRPr lang="en-US" altLang="zh-TW" sz="2000" b="1" dirty="0" smtClean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成功大學電機系 </a:t>
                      </a:r>
                      <a:r>
                        <a:rPr lang="en-US" altLang="zh-TW" sz="2000" dirty="0" smtClean="0"/>
                        <a:t>– </a:t>
                      </a:r>
                      <a:r>
                        <a:rPr lang="zh-TW" altLang="en-US" sz="2000" dirty="0" smtClean="0"/>
                        <a:t>王振興教授</a:t>
                      </a:r>
                      <a:endParaRPr lang="en-US" altLang="zh-TW" sz="2000" dirty="0" smtClean="0"/>
                    </a:p>
                  </a:txBody>
                  <a:tcPr marL="91438" marR="91438" marT="45713" marB="45713" anchor="ctr"/>
                </a:tc>
              </a:tr>
              <a:tr h="7010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11:30-12:00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智慧校園防災物聯網系統</a:t>
                      </a:r>
                      <a:endParaRPr lang="en-US" altLang="zh-TW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中國科大防災中心</a:t>
                      </a:r>
                      <a:r>
                        <a:rPr lang="en-US" altLang="zh-TW" sz="2000" baseline="0" dirty="0" smtClean="0"/>
                        <a:t>–</a:t>
                      </a:r>
                      <a:r>
                        <a:rPr lang="zh-TW" altLang="en-US" sz="2000" baseline="0" dirty="0" smtClean="0"/>
                        <a:t> 蕭興臺主任</a:t>
                      </a:r>
                      <a:endParaRPr lang="en-US" altLang="zh-TW" sz="2000" dirty="0" smtClean="0"/>
                    </a:p>
                  </a:txBody>
                  <a:tcPr marL="91438" marR="91438" marT="45713" marB="45713" anchor="ctr"/>
                </a:tc>
              </a:tr>
              <a:tr h="396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12:00-13:30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午餐接待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貴賓、講者與工作人員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工作人員</a:t>
                      </a:r>
                      <a:endParaRPr lang="zh-TW" altLang="en-US" sz="2000" dirty="0"/>
                    </a:p>
                  </a:txBody>
                  <a:tcPr marL="91438" marR="91438" marT="45713" marB="4571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latin typeface="+mj-ea"/>
                <a:cs typeface="Open Sans Light"/>
              </a:rPr>
              <a:t>詳細議程</a:t>
            </a:r>
          </a:p>
        </p:txBody>
      </p:sp>
      <p:sp>
        <p:nvSpPr>
          <p:cNvPr id="13315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F7BFC9-2DE6-41C3-BF35-869F32630DF5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15875" y="887413"/>
          <a:ext cx="9890125" cy="4549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9717"/>
                <a:gridCol w="4153794"/>
                <a:gridCol w="3906614"/>
              </a:tblGrid>
              <a:tr h="88506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大會議程</a:t>
                      </a:r>
                      <a:r>
                        <a:rPr lang="en-US" altLang="zh-TW" sz="2400" baseline="0" dirty="0" smtClean="0"/>
                        <a:t> – </a:t>
                      </a:r>
                      <a:r>
                        <a:rPr lang="zh-TW" altLang="en-US" sz="2400" baseline="0" dirty="0" smtClean="0"/>
                        <a:t>下午</a:t>
                      </a:r>
                      <a:endParaRPr lang="zh-TW" altLang="en-US" sz="2400" dirty="0"/>
                    </a:p>
                  </a:txBody>
                  <a:tcPr marL="91438" marR="91438" marT="45714" marB="45714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743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時間</a:t>
                      </a:r>
                      <a:endParaRPr lang="zh-TW" altLang="en-US" sz="2000" b="1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活動內容</a:t>
                      </a:r>
                      <a:endParaRPr lang="zh-TW" altLang="en-US" sz="2000" b="1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講者</a:t>
                      </a:r>
                      <a:r>
                        <a:rPr lang="en-US" altLang="zh-TW" sz="2000" b="1" dirty="0" smtClean="0"/>
                        <a:t>/</a:t>
                      </a:r>
                      <a:r>
                        <a:rPr lang="zh-TW" altLang="en-US" sz="2000" b="1" dirty="0" smtClean="0"/>
                        <a:t>主持人</a:t>
                      </a:r>
                      <a:endParaRPr lang="zh-TW" altLang="en-US" sz="2000" b="1" dirty="0"/>
                    </a:p>
                  </a:txBody>
                  <a:tcPr marL="91438" marR="91438" marT="45714" marB="45714" anchor="ctr"/>
                </a:tc>
              </a:tr>
              <a:tr h="8657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13:30-14:00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/>
                        <a:t>Affective Computing in Education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教學場域之情感分析應用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資策會教研所 游函諺博士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</a:tr>
              <a:tr h="4498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14:00-15:00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智慧運動場域推動經驗分享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宜蘭中山國小 黃昭銘老師</a:t>
                      </a:r>
                      <a:endParaRPr lang="en-US" altLang="zh-TW" sz="2000" dirty="0" smtClean="0"/>
                    </a:p>
                  </a:txBody>
                  <a:tcPr marL="91438" marR="91438" marT="45714" marB="45714" anchor="ctr"/>
                </a:tc>
              </a:tr>
              <a:tr h="449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15:00-16:00</a:t>
                      </a:r>
                      <a:endParaRPr lang="zh-TW" altLang="en-US" sz="2000" dirty="0" smtClean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運動大數據分析模式之研究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輔仁大學 陳麒文教授</a:t>
                      </a:r>
                      <a:endParaRPr lang="en-US" altLang="zh-TW" sz="2000" dirty="0" smtClean="0"/>
                    </a:p>
                  </a:txBody>
                  <a:tcPr marL="91438" marR="91438" marT="45714" marB="45714" anchor="ctr"/>
                </a:tc>
              </a:tr>
              <a:tr h="8442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16:00-16:30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未來教育發展趨勢</a:t>
                      </a:r>
                      <a:endParaRPr lang="en-US" altLang="zh-TW" sz="2000" b="0" dirty="0" smtClean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資策會教研所 陳佳珩組長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</a:tr>
              <a:tr h="4806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16:30-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交流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賦歸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主持人</a:t>
                      </a:r>
                      <a:endParaRPr lang="zh-TW" altLang="en-US" sz="2000" dirty="0"/>
                    </a:p>
                  </a:txBody>
                  <a:tcPr marL="91438" marR="91438" marT="45714" marB="4571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+mj-ea"/>
                <a:cs typeface="Open Sans Light"/>
              </a:rPr>
              <a:t>展覽規劃</a:t>
            </a:r>
          </a:p>
        </p:txBody>
      </p:sp>
      <p:sp>
        <p:nvSpPr>
          <p:cNvPr id="15363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4E596-D573-4BE7-AF40-8A480921B5AF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5364" name="群組 37"/>
          <p:cNvGrpSpPr>
            <a:grpSpLocks/>
          </p:cNvGrpSpPr>
          <p:nvPr/>
        </p:nvGrpSpPr>
        <p:grpSpPr bwMode="auto">
          <a:xfrm>
            <a:off x="5227638" y="974725"/>
            <a:ext cx="4183062" cy="5414963"/>
            <a:chOff x="5477537" y="121077"/>
            <a:chExt cx="5240297" cy="6782671"/>
          </a:xfrm>
        </p:grpSpPr>
        <p:sp>
          <p:nvSpPr>
            <p:cNvPr id="22" name="矩形 21"/>
            <p:cNvSpPr/>
            <p:nvPr/>
          </p:nvSpPr>
          <p:spPr>
            <a:xfrm rot="5400000">
              <a:off x="5606220" y="1350695"/>
              <a:ext cx="6335265" cy="3887962"/>
            </a:xfrm>
            <a:prstGeom prst="rect">
              <a:avLst/>
            </a:prstGeom>
            <a:solidFill>
              <a:srgbClr val="FF7575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372" name="文字方塊 22"/>
            <p:cNvSpPr txBox="1">
              <a:spLocks noChangeArrowheads="1"/>
            </p:cNvSpPr>
            <p:nvPr/>
          </p:nvSpPr>
          <p:spPr bwMode="auto">
            <a:xfrm>
              <a:off x="5477537" y="3063976"/>
              <a:ext cx="1038225" cy="46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17.6 m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5373" name="文字方塊 23"/>
            <p:cNvSpPr txBox="1">
              <a:spLocks noChangeArrowheads="1"/>
            </p:cNvSpPr>
            <p:nvPr/>
          </p:nvSpPr>
          <p:spPr bwMode="auto">
            <a:xfrm>
              <a:off x="8223905" y="6441787"/>
              <a:ext cx="1038225" cy="46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10.8 m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637955" y="121077"/>
              <a:ext cx="1079879" cy="1079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9637955" y="5382568"/>
              <a:ext cx="1079879" cy="1079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829872" y="5378591"/>
              <a:ext cx="1079879" cy="1079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829872" y="127043"/>
              <a:ext cx="1079879" cy="1079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7154034" y="2216924"/>
              <a:ext cx="3211796" cy="2060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222250" y="1027113"/>
            <a:ext cx="5697538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</a:rPr>
              <a:t>資策會教研所 </a:t>
            </a:r>
            <a:r>
              <a:rPr lang="en-US" altLang="zh-TW" sz="2400" b="1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</a:rPr>
              <a:t>– </a:t>
            </a:r>
            <a:r>
              <a:rPr lang="zh-TW" altLang="en-US" sz="2400" b="1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</a:rPr>
              <a:t>創新學習應用展區</a:t>
            </a:r>
            <a:endParaRPr lang="en-US" altLang="zh-TW" sz="2400" b="1" dirty="0">
              <a:solidFill>
                <a:srgbClr val="0000FF"/>
              </a:solidFill>
              <a:latin typeface="+mn-lt"/>
              <a:ea typeface="+mj-ea"/>
              <a:cs typeface="Times New Roman" panose="02020603050405020304" pitchFamily="18" charset="0"/>
            </a:endParaRPr>
          </a:p>
          <a:p>
            <a:pPr marL="914400" lvl="1" indent="-457200">
              <a:buFont typeface="標楷體" panose="03000509000000000000" pitchFamily="65" charset="-120"/>
              <a:buChar char="‐"/>
              <a:defRPr/>
            </a:pP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綠島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VR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實境導覽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(HTC Vive)</a:t>
            </a:r>
          </a:p>
          <a:p>
            <a:pPr marL="914400" lvl="1" indent="-457200">
              <a:buFont typeface="標楷體" panose="03000509000000000000" pitchFamily="65" charset="-120"/>
              <a:buChar char="‐"/>
              <a:defRPr/>
            </a:pP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VR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繪畫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(HTC Vive)</a:t>
            </a:r>
          </a:p>
          <a:p>
            <a:pPr marL="914400" lvl="1" indent="-457200">
              <a:buFont typeface="標楷體" panose="03000509000000000000" pitchFamily="65" charset="-120"/>
              <a:buChar char="‐"/>
              <a:defRPr/>
            </a:pP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AR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一日生活圈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體感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標楷體" panose="03000509000000000000" pitchFamily="65" charset="-120"/>
              <a:buChar char="‐"/>
              <a:defRPr/>
            </a:pP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小校聯盟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+mn-lt"/>
                <a:ea typeface="+mj-ea"/>
                <a:cs typeface="Times New Roman" panose="02020603050405020304" pitchFamily="18" charset="0"/>
              </a:rPr>
              <a:t>ClassFu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、機器人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標楷體" panose="03000509000000000000" pitchFamily="65" charset="-120"/>
              <a:buChar char="‐"/>
              <a:defRPr/>
            </a:pPr>
            <a:endParaRPr lang="en-US" altLang="zh-TW" sz="2400" dirty="0">
              <a:latin typeface="+mn-lt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成功大學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物聯網遠距實驗室、</a:t>
            </a:r>
            <a:endParaRPr lang="en-US" altLang="zh-TW" sz="2400" dirty="0">
              <a:latin typeface="+mn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                       穿戴式健康促進系統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en-US" altLang="zh-TW" sz="2400" dirty="0">
              <a:latin typeface="+mn-lt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中國科大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(VR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營建體驗、防災系統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AutoNum type="arabicPeriod" startAt="3"/>
              <a:defRPr/>
            </a:pPr>
            <a:endParaRPr lang="en-US" altLang="zh-TW" sz="2400" dirty="0">
              <a:latin typeface="+mn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4.    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勝典科技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(VR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虛擬實驗室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zh-TW" sz="2400" dirty="0">
              <a:latin typeface="+mn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5.    </a:t>
            </a:r>
            <a:r>
              <a:rPr lang="zh-TW" altLang="en-US" sz="2400" dirty="0">
                <a:latin typeface="+mn-lt"/>
                <a:ea typeface="+mj-ea"/>
                <a:cs typeface="Times New Roman" panose="02020603050405020304" pitchFamily="18" charset="0"/>
              </a:rPr>
              <a:t>科碼新媒體</a:t>
            </a:r>
            <a:r>
              <a:rPr lang="en-US" altLang="zh-TW" sz="2400" smtClean="0">
                <a:latin typeface="+mn-lt"/>
                <a:ea typeface="+mj-ea"/>
                <a:cs typeface="Times New Roman" panose="02020603050405020304" pitchFamily="18" charset="0"/>
              </a:rPr>
              <a:t>(AR</a:t>
            </a:r>
            <a:r>
              <a:rPr lang="en-US" altLang="zh-TW" sz="2400" dirty="0">
                <a:latin typeface="+mn-lt"/>
                <a:ea typeface="+mj-ea"/>
                <a:cs typeface="Times New Roman" panose="02020603050405020304" pitchFamily="18" charset="0"/>
              </a:rPr>
              <a:t>)</a:t>
            </a:r>
            <a:endParaRPr lang="en-US" altLang="zh-TW" sz="2400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67563" y="2992438"/>
            <a:ext cx="1381125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資策會教研所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335713" y="1166813"/>
            <a:ext cx="866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成大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626475" y="1052513"/>
            <a:ext cx="78105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中國</a:t>
            </a:r>
            <a:endParaRPr lang="en-US" altLang="zh-TW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科大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413500" y="5402263"/>
            <a:ext cx="75406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勝典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626475" y="5437188"/>
            <a:ext cx="752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科碼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成大電機系館 一樓平面圖</a:t>
            </a:r>
          </a:p>
        </p:txBody>
      </p:sp>
      <p:sp>
        <p:nvSpPr>
          <p:cNvPr id="21507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3D229-8A1D-4B4D-B983-4127F1B178D3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21508" name="群組 4"/>
          <p:cNvGrpSpPr>
            <a:grpSpLocks/>
          </p:cNvGrpSpPr>
          <p:nvPr/>
        </p:nvGrpSpPr>
        <p:grpSpPr bwMode="auto">
          <a:xfrm>
            <a:off x="3914775" y="957263"/>
            <a:ext cx="5991225" cy="5407025"/>
            <a:chOff x="4795009" y="61084"/>
            <a:chExt cx="7455486" cy="6729535"/>
          </a:xfrm>
        </p:grpSpPr>
        <p:pic>
          <p:nvPicPr>
            <p:cNvPr id="21510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04" y="324505"/>
              <a:ext cx="7119991" cy="646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文字方塊 6"/>
            <p:cNvSpPr txBox="1">
              <a:spLocks noChangeArrowheads="1"/>
            </p:cNvSpPr>
            <p:nvPr/>
          </p:nvSpPr>
          <p:spPr bwMode="auto">
            <a:xfrm>
              <a:off x="6053691" y="1025305"/>
              <a:ext cx="615553" cy="81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800"/>
                <a:t>教室</a:t>
              </a:r>
            </a:p>
          </p:txBody>
        </p:sp>
        <p:sp>
          <p:nvSpPr>
            <p:cNvPr id="21512" name="文字方塊 7"/>
            <p:cNvSpPr txBox="1">
              <a:spLocks noChangeArrowheads="1"/>
            </p:cNvSpPr>
            <p:nvPr/>
          </p:nvSpPr>
          <p:spPr bwMode="auto">
            <a:xfrm>
              <a:off x="6053691" y="2319716"/>
              <a:ext cx="615553" cy="81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800"/>
                <a:t>教室</a:t>
              </a:r>
            </a:p>
          </p:txBody>
        </p:sp>
        <p:sp>
          <p:nvSpPr>
            <p:cNvPr id="21513" name="文字方塊 8"/>
            <p:cNvSpPr txBox="1">
              <a:spLocks noChangeArrowheads="1"/>
            </p:cNvSpPr>
            <p:nvPr/>
          </p:nvSpPr>
          <p:spPr bwMode="auto">
            <a:xfrm>
              <a:off x="6053691" y="4041638"/>
              <a:ext cx="615553" cy="81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800"/>
                <a:t>教室</a:t>
              </a:r>
            </a:p>
          </p:txBody>
        </p:sp>
        <p:sp>
          <p:nvSpPr>
            <p:cNvPr id="21514" name="文字方塊 9"/>
            <p:cNvSpPr txBox="1">
              <a:spLocks noChangeArrowheads="1"/>
            </p:cNvSpPr>
            <p:nvPr/>
          </p:nvSpPr>
          <p:spPr bwMode="auto">
            <a:xfrm>
              <a:off x="10683731" y="1345535"/>
              <a:ext cx="615553" cy="152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C00000"/>
                  </a:solidFill>
                </a:rPr>
                <a:t>繁城講堂</a:t>
              </a:r>
            </a:p>
          </p:txBody>
        </p:sp>
        <p:sp>
          <p:nvSpPr>
            <p:cNvPr id="21515" name="文字方塊 10"/>
            <p:cNvSpPr txBox="1">
              <a:spLocks noChangeArrowheads="1"/>
            </p:cNvSpPr>
            <p:nvPr/>
          </p:nvSpPr>
          <p:spPr bwMode="auto">
            <a:xfrm>
              <a:off x="10609821" y="3867139"/>
              <a:ext cx="689463" cy="126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/>
                <a:t>靄雲廳</a:t>
              </a:r>
            </a:p>
          </p:txBody>
        </p:sp>
        <p:sp>
          <p:nvSpPr>
            <p:cNvPr id="21516" name="文字方塊 11"/>
            <p:cNvSpPr txBox="1">
              <a:spLocks noChangeArrowheads="1"/>
            </p:cNvSpPr>
            <p:nvPr/>
          </p:nvSpPr>
          <p:spPr bwMode="auto">
            <a:xfrm>
              <a:off x="6892950" y="4703075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C00000"/>
                  </a:solidFill>
                </a:rPr>
                <a:t>電梯</a:t>
              </a:r>
            </a:p>
          </p:txBody>
        </p:sp>
        <p:sp>
          <p:nvSpPr>
            <p:cNvPr id="21517" name="文字方塊 12"/>
            <p:cNvSpPr txBox="1">
              <a:spLocks noChangeArrowheads="1"/>
            </p:cNvSpPr>
            <p:nvPr/>
          </p:nvSpPr>
          <p:spPr bwMode="auto">
            <a:xfrm>
              <a:off x="9666152" y="1212207"/>
              <a:ext cx="574553" cy="68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C00000"/>
                  </a:solidFill>
                </a:rPr>
                <a:t>電梯</a:t>
              </a:r>
            </a:p>
          </p:txBody>
        </p:sp>
        <p:sp>
          <p:nvSpPr>
            <p:cNvPr id="21518" name="文字方塊 13"/>
            <p:cNvSpPr txBox="1">
              <a:spLocks noChangeArrowheads="1"/>
            </p:cNvSpPr>
            <p:nvPr/>
          </p:nvSpPr>
          <p:spPr bwMode="auto">
            <a:xfrm>
              <a:off x="6861727" y="16144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C00000"/>
                  </a:solidFill>
                </a:rPr>
                <a:t>飲水機</a:t>
              </a:r>
            </a:p>
          </p:txBody>
        </p:sp>
        <p:sp>
          <p:nvSpPr>
            <p:cNvPr id="21519" name="文字方塊 14"/>
            <p:cNvSpPr txBox="1">
              <a:spLocks noChangeArrowheads="1"/>
            </p:cNvSpPr>
            <p:nvPr/>
          </p:nvSpPr>
          <p:spPr bwMode="auto">
            <a:xfrm>
              <a:off x="7848825" y="61084"/>
              <a:ext cx="800219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</a:rPr>
                <a:t>後門</a:t>
              </a:r>
            </a:p>
          </p:txBody>
        </p:sp>
        <p:sp>
          <p:nvSpPr>
            <p:cNvPr id="21520" name="文字方塊 15"/>
            <p:cNvSpPr txBox="1">
              <a:spLocks noChangeArrowheads="1"/>
            </p:cNvSpPr>
            <p:nvPr/>
          </p:nvSpPr>
          <p:spPr bwMode="auto">
            <a:xfrm>
              <a:off x="8208143" y="5031652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</a:rPr>
                <a:t>正門</a:t>
              </a:r>
            </a:p>
          </p:txBody>
        </p:sp>
        <p:sp>
          <p:nvSpPr>
            <p:cNvPr id="21521" name="文字方塊 16"/>
            <p:cNvSpPr txBox="1">
              <a:spLocks noChangeArrowheads="1"/>
            </p:cNvSpPr>
            <p:nvPr/>
          </p:nvSpPr>
          <p:spPr bwMode="auto">
            <a:xfrm>
              <a:off x="4795009" y="3243766"/>
              <a:ext cx="5539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</a:rPr>
                <a:t>側門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546862" y="2698761"/>
              <a:ext cx="1406546" cy="20627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C00000"/>
                </a:solidFill>
              </a:endParaRPr>
            </a:p>
          </p:txBody>
        </p:sp>
        <p:grpSp>
          <p:nvGrpSpPr>
            <p:cNvPr id="21523" name="群組 18"/>
            <p:cNvGrpSpPr>
              <a:grpSpLocks/>
            </p:cNvGrpSpPr>
            <p:nvPr/>
          </p:nvGrpSpPr>
          <p:grpSpPr bwMode="auto">
            <a:xfrm>
              <a:off x="10792277" y="95428"/>
              <a:ext cx="1157671" cy="461665"/>
              <a:chOff x="10792277" y="95428"/>
              <a:chExt cx="1157671" cy="461665"/>
            </a:xfrm>
          </p:grpSpPr>
          <p:cxnSp>
            <p:nvCxnSpPr>
              <p:cNvPr id="23" name="直線單箭頭接點 22"/>
              <p:cNvCxnSpPr/>
              <p:nvPr/>
            </p:nvCxnSpPr>
            <p:spPr>
              <a:xfrm>
                <a:off x="11100761" y="331766"/>
                <a:ext cx="513626" cy="0"/>
              </a:xfrm>
              <a:prstGeom prst="straightConnector1">
                <a:avLst/>
              </a:prstGeom>
              <a:ln w="6985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28" name="文字方塊 23"/>
              <p:cNvSpPr txBox="1">
                <a:spLocks noChangeArrowheads="1"/>
              </p:cNvSpPr>
              <p:nvPr/>
            </p:nvSpPr>
            <p:spPr bwMode="auto">
              <a:xfrm>
                <a:off x="11542464" y="95428"/>
                <a:ext cx="4074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b="1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endParaRPr lang="zh-TW" altLang="en-US" b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9" name="文字方塊 24"/>
              <p:cNvSpPr txBox="1">
                <a:spLocks noChangeArrowheads="1"/>
              </p:cNvSpPr>
              <p:nvPr/>
            </p:nvSpPr>
            <p:spPr bwMode="auto">
              <a:xfrm>
                <a:off x="10792277" y="95428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b="1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endParaRPr lang="zh-TW" altLang="en-US" b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524" name="文字方塊 19"/>
            <p:cNvSpPr txBox="1">
              <a:spLocks noChangeArrowheads="1"/>
            </p:cNvSpPr>
            <p:nvPr/>
          </p:nvSpPr>
          <p:spPr bwMode="auto">
            <a:xfrm>
              <a:off x="8038346" y="3038749"/>
              <a:ext cx="61555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C00000"/>
                  </a:solidFill>
                </a:rPr>
                <a:t>展覽區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824598" y="3866452"/>
              <a:ext cx="416828" cy="13020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rgbClr val="C00000"/>
                  </a:solidFill>
                  <a:latin typeface="標楷體" panose="03000509000000000000" pitchFamily="65" charset="-120"/>
                </a:rPr>
                <a:t>貴賓室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309804" y="638014"/>
              <a:ext cx="859336" cy="10768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rgbClr val="C00000"/>
                  </a:solidFill>
                  <a:latin typeface="標楷體" panose="03000509000000000000" pitchFamily="65" charset="-120"/>
                </a:rPr>
                <a:t>洗手間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96863" y="1639888"/>
            <a:ext cx="4398962" cy="4030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演講廳 </a:t>
            </a:r>
            <a:r>
              <a:rPr lang="en-US" altLang="zh-TW" sz="3200" dirty="0">
                <a:latin typeface="+mj-lt"/>
                <a:ea typeface="+mn-ea"/>
              </a:rPr>
              <a:t>– </a:t>
            </a:r>
            <a:r>
              <a:rPr lang="zh-TW" altLang="en-US" sz="3200" dirty="0">
                <a:latin typeface="+mj-lt"/>
                <a:ea typeface="+mn-ea"/>
              </a:rPr>
              <a:t>繁城講堂</a:t>
            </a: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可容納人數：</a:t>
            </a:r>
            <a:r>
              <a:rPr lang="en-US" altLang="zh-TW" sz="3200" dirty="0">
                <a:latin typeface="+mj-lt"/>
                <a:ea typeface="+mn-ea"/>
              </a:rPr>
              <a:t>160</a:t>
            </a:r>
            <a:r>
              <a:rPr lang="zh-TW" altLang="en-US" sz="3200" dirty="0">
                <a:latin typeface="+mj-lt"/>
                <a:ea typeface="+mn-ea"/>
              </a:rPr>
              <a:t>位</a:t>
            </a: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展覽區 </a:t>
            </a:r>
            <a:r>
              <a:rPr lang="en-US" altLang="zh-TW" sz="3200" dirty="0">
                <a:latin typeface="+mj-lt"/>
                <a:ea typeface="+mn-ea"/>
              </a:rPr>
              <a:t>– </a:t>
            </a:r>
            <a:r>
              <a:rPr lang="zh-TW" altLang="en-US" sz="3200" dirty="0">
                <a:latin typeface="+mj-lt"/>
                <a:ea typeface="+mn-ea"/>
              </a:rPr>
              <a:t>中庭</a:t>
            </a: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可容納攤位：</a:t>
            </a:r>
            <a:r>
              <a:rPr lang="en-US" altLang="zh-TW" sz="3200" dirty="0">
                <a:latin typeface="+mj-lt"/>
                <a:ea typeface="+mn-ea"/>
              </a:rPr>
              <a:t>10</a:t>
            </a:r>
            <a:r>
              <a:rPr lang="zh-TW" altLang="en-US" sz="3200" dirty="0">
                <a:latin typeface="+mj-lt"/>
                <a:ea typeface="+mn-ea"/>
              </a:rPr>
              <a:t>個</a:t>
            </a: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貴賓休息區 </a:t>
            </a:r>
            <a:r>
              <a:rPr lang="en-US" altLang="zh-TW" sz="3200" dirty="0">
                <a:latin typeface="+mj-lt"/>
                <a:ea typeface="+mn-ea"/>
              </a:rPr>
              <a:t>– </a:t>
            </a:r>
            <a:r>
              <a:rPr lang="zh-TW" altLang="en-US" sz="3200" dirty="0">
                <a:latin typeface="+mj-lt"/>
                <a:ea typeface="+mn-ea"/>
              </a:rPr>
              <a:t>貴賓室</a:t>
            </a:r>
            <a:endParaRPr lang="en-US" altLang="zh-TW" sz="3200" dirty="0">
              <a:latin typeface="+mj-lt"/>
              <a:ea typeface="+mn-ea"/>
            </a:endParaRPr>
          </a:p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可容納人數：</a:t>
            </a:r>
            <a:r>
              <a:rPr lang="en-US" altLang="zh-TW" sz="3200" dirty="0">
                <a:latin typeface="+mj-lt"/>
                <a:ea typeface="+mn-ea"/>
              </a:rPr>
              <a:t>4</a:t>
            </a:r>
            <a:r>
              <a:rPr lang="zh-TW" altLang="en-US" sz="3200" dirty="0">
                <a:latin typeface="+mj-lt"/>
                <a:ea typeface="+mn-ea"/>
              </a:rPr>
              <a:t>位</a:t>
            </a:r>
            <a:endParaRPr lang="en-US" altLang="zh-TW" sz="3200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179388" y="3116263"/>
            <a:ext cx="4398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用餐區 </a:t>
            </a:r>
            <a:r>
              <a:rPr lang="en-US" altLang="zh-TW" sz="3200" dirty="0">
                <a:latin typeface="+mj-lt"/>
                <a:ea typeface="+mn-ea"/>
              </a:rPr>
              <a:t>– </a:t>
            </a:r>
            <a:r>
              <a:rPr lang="zh-TW" altLang="en-US" sz="3200" dirty="0">
                <a:latin typeface="+mj-lt"/>
                <a:ea typeface="+mn-ea"/>
              </a:rPr>
              <a:t>令洋廳</a:t>
            </a:r>
          </a:p>
          <a:p>
            <a:pPr>
              <a:defRPr/>
            </a:pPr>
            <a:r>
              <a:rPr lang="zh-TW" altLang="en-US" sz="3200" dirty="0">
                <a:latin typeface="+mj-lt"/>
                <a:ea typeface="+mn-ea"/>
              </a:rPr>
              <a:t>可容納人數：</a:t>
            </a:r>
            <a:r>
              <a:rPr lang="en-US" altLang="zh-TW" sz="3200" dirty="0">
                <a:latin typeface="+mj-lt"/>
                <a:ea typeface="+mn-ea"/>
              </a:rPr>
              <a:t>50</a:t>
            </a:r>
            <a:r>
              <a:rPr lang="zh-TW" altLang="en-US" sz="3200" dirty="0">
                <a:latin typeface="+mj-lt"/>
                <a:ea typeface="+mn-ea"/>
              </a:rPr>
              <a:t>位</a:t>
            </a:r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成大電機系館 地下一樓平面圖</a:t>
            </a:r>
          </a:p>
        </p:txBody>
      </p:sp>
      <p:sp>
        <p:nvSpPr>
          <p:cNvPr id="23556" name="頁尾版面配置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48C8C-86BA-4429-8A66-BE24390202D9}" type="slidenum">
              <a:rPr lang="en-US" altLang="zh-TW" sz="14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23557" name="群組 4"/>
          <p:cNvGrpSpPr>
            <a:grpSpLocks/>
          </p:cNvGrpSpPr>
          <p:nvPr/>
        </p:nvGrpSpPr>
        <p:grpSpPr bwMode="auto">
          <a:xfrm>
            <a:off x="3729038" y="1212850"/>
            <a:ext cx="5991225" cy="4884738"/>
            <a:chOff x="5226777" y="1201818"/>
            <a:chExt cx="6744644" cy="5499771"/>
          </a:xfrm>
        </p:grpSpPr>
        <p:sp>
          <p:nvSpPr>
            <p:cNvPr id="6" name="矩形 5"/>
            <p:cNvSpPr/>
            <p:nvPr/>
          </p:nvSpPr>
          <p:spPr>
            <a:xfrm>
              <a:off x="5233926" y="1203606"/>
              <a:ext cx="6737495" cy="54979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332217" y="4415529"/>
              <a:ext cx="986498" cy="445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</a:rPr>
                <a:t>電梯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233926" y="4860587"/>
              <a:ext cx="6737495" cy="18410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561" name="文字方塊 8"/>
            <p:cNvSpPr txBox="1">
              <a:spLocks noChangeArrowheads="1"/>
            </p:cNvSpPr>
            <p:nvPr/>
          </p:nvSpPr>
          <p:spPr bwMode="auto">
            <a:xfrm>
              <a:off x="5326921" y="6131252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</a:rPr>
                <a:t>出口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660656" y="1201818"/>
              <a:ext cx="986498" cy="445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</a:rPr>
                <a:t>電梯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249813" y="2309994"/>
              <a:ext cx="2705721" cy="28365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564" name="文字方塊 11"/>
            <p:cNvSpPr txBox="1">
              <a:spLocks noChangeArrowheads="1"/>
            </p:cNvSpPr>
            <p:nvPr/>
          </p:nvSpPr>
          <p:spPr bwMode="auto">
            <a:xfrm>
              <a:off x="7792100" y="3466501"/>
              <a:ext cx="1620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/>
                <a:t>迅慧講堂</a:t>
              </a:r>
            </a:p>
          </p:txBody>
        </p:sp>
        <p:grpSp>
          <p:nvGrpSpPr>
            <p:cNvPr id="23565" name="群組 12"/>
            <p:cNvGrpSpPr>
              <a:grpSpLocks/>
            </p:cNvGrpSpPr>
            <p:nvPr/>
          </p:nvGrpSpPr>
          <p:grpSpPr bwMode="auto">
            <a:xfrm>
              <a:off x="9962144" y="4129325"/>
              <a:ext cx="685801" cy="730332"/>
              <a:chOff x="3019925" y="5416193"/>
              <a:chExt cx="685801" cy="73033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020463" y="5416416"/>
                <a:ext cx="684471" cy="1215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B11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020463" y="5537958"/>
                <a:ext cx="684471" cy="1215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B11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020463" y="5659500"/>
                <a:ext cx="684471" cy="1215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B11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20463" y="5781041"/>
                <a:ext cx="684471" cy="1215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B11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020463" y="5902583"/>
                <a:ext cx="684471" cy="1215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B11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020463" y="6024125"/>
                <a:ext cx="684471" cy="1215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B11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23566" name="文字方塊 13"/>
            <p:cNvSpPr txBox="1">
              <a:spLocks noChangeArrowheads="1"/>
            </p:cNvSpPr>
            <p:nvPr/>
          </p:nvSpPr>
          <p:spPr bwMode="auto">
            <a:xfrm>
              <a:off x="9901531" y="366763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C00000"/>
                  </a:solidFill>
                </a:rPr>
                <a:t>樓梯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647154" y="1205393"/>
              <a:ext cx="1324267" cy="14495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647154" y="2654959"/>
              <a:ext cx="1324267" cy="10134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569" name="文字方塊 16"/>
            <p:cNvSpPr txBox="1">
              <a:spLocks noChangeArrowheads="1"/>
            </p:cNvSpPr>
            <p:nvPr/>
          </p:nvSpPr>
          <p:spPr bwMode="auto">
            <a:xfrm>
              <a:off x="10678741" y="1650014"/>
              <a:ext cx="1261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</a:rPr>
                <a:t>令洋廳</a:t>
              </a:r>
              <a:endParaRPr lang="en-US" altLang="zh-TW">
                <a:solidFill>
                  <a:srgbClr val="C00000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26777" y="1201818"/>
              <a:ext cx="986498" cy="445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rgbClr val="C00000"/>
                  </a:solidFill>
                  <a:latin typeface="標楷體" panose="03000509000000000000" pitchFamily="65" charset="-120"/>
                </a:rPr>
                <a:t>洗手間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213275" y="1201818"/>
              <a:ext cx="986498" cy="445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B1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rgbClr val="C00000"/>
                  </a:solidFill>
                  <a:latin typeface="標楷體" panose="03000509000000000000" pitchFamily="65" charset="-120"/>
                </a:rPr>
                <a:t>飲水機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報告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673</Words>
  <Application>Microsoft Office PowerPoint</Application>
  <PresentationFormat>A4 紙張 (210x297 公釐)</PresentationFormat>
  <Paragraphs>156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預設簡報設計</vt:lpstr>
      <vt:lpstr>未來教育領航者啟動大會  ~開啟智慧校園校聯共享新契機~</vt:lpstr>
      <vt:lpstr>活動目標</vt:lpstr>
      <vt:lpstr>大會排程</vt:lpstr>
      <vt:lpstr>詳細議程</vt:lpstr>
      <vt:lpstr>詳細議程</vt:lpstr>
      <vt:lpstr>展覽規劃</vt:lpstr>
      <vt:lpstr>成大電機系館 一樓平面圖</vt:lpstr>
      <vt:lpstr>成大電機系館 地下一樓平面圖</vt:lpstr>
    </vt:vector>
  </TitlesOfParts>
  <Company>RMDs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KL</dc:creator>
  <cp:lastModifiedBy>temp</cp:lastModifiedBy>
  <cp:revision>133</cp:revision>
  <cp:lastPrinted>2016-08-17T07:01:19Z</cp:lastPrinted>
  <dcterms:created xsi:type="dcterms:W3CDTF">2005-10-28T04:20:13Z</dcterms:created>
  <dcterms:modified xsi:type="dcterms:W3CDTF">2016-09-13T08:39:36Z</dcterms:modified>
</cp:coreProperties>
</file>