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8.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9.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0.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p:sldMasterIdLst>
    <p:sldMasterId id="2147483648" r:id="rId1"/>
  </p:sldMasterIdLst>
  <p:notesMasterIdLst>
    <p:notesMasterId r:id="rId22"/>
  </p:notesMasterIdLst>
  <p:sldIdLst>
    <p:sldId id="256" r:id="rId2"/>
    <p:sldId id="258" r:id="rId3"/>
    <p:sldId id="259" r:id="rId4"/>
    <p:sldId id="288" r:id="rId5"/>
    <p:sldId id="260" r:id="rId6"/>
    <p:sldId id="289" r:id="rId7"/>
    <p:sldId id="262" r:id="rId8"/>
    <p:sldId id="263" r:id="rId9"/>
    <p:sldId id="261" r:id="rId10"/>
    <p:sldId id="290" r:id="rId11"/>
    <p:sldId id="291" r:id="rId12"/>
    <p:sldId id="265" r:id="rId13"/>
    <p:sldId id="292" r:id="rId14"/>
    <p:sldId id="266" r:id="rId15"/>
    <p:sldId id="267" r:id="rId16"/>
    <p:sldId id="268" r:id="rId17"/>
    <p:sldId id="293" r:id="rId18"/>
    <p:sldId id="287" r:id="rId19"/>
    <p:sldId id="285" r:id="rId20"/>
    <p:sldId id="286" r:id="rId2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9A2C63E-B1E9-4765-9D6B-FEB1743B41FD}" type="doc">
      <dgm:prSet loTypeId="urn:microsoft.com/office/officeart/2005/8/layout/equation2" loCatId="process" qsTypeId="urn:microsoft.com/office/officeart/2005/8/quickstyle/simple1" qsCatId="simple" csTypeId="urn:microsoft.com/office/officeart/2005/8/colors/colorful1" csCatId="colorful" phldr="1"/>
      <dgm:spPr/>
    </dgm:pt>
    <dgm:pt modelId="{629D864B-4B86-42FC-B0F1-00AC82B7C386}">
      <dgm:prSet phldrT="[文字]" custT="1"/>
      <dgm:spPr/>
      <dgm:t>
        <a:bodyPr/>
        <a:lstStyle/>
        <a:p>
          <a:r>
            <a:rPr lang="zh-TW" altLang="en-US" sz="2400" dirty="0" smtClean="0">
              <a:latin typeface="微軟正黑體" panose="020B0604030504040204" pitchFamily="34" charset="-120"/>
              <a:ea typeface="微軟正黑體" panose="020B0604030504040204" pitchFamily="34" charset="-120"/>
            </a:rPr>
            <a:t>其他部會</a:t>
          </a:r>
          <a:endParaRPr lang="zh-TW" altLang="en-US" sz="2400" dirty="0">
            <a:latin typeface="微軟正黑體" panose="020B0604030504040204" pitchFamily="34" charset="-120"/>
            <a:ea typeface="微軟正黑體" panose="020B0604030504040204" pitchFamily="34" charset="-120"/>
          </a:endParaRPr>
        </a:p>
      </dgm:t>
    </dgm:pt>
    <dgm:pt modelId="{E564E43F-A771-46DD-8BF6-E89A6BF57314}" type="parTrans" cxnId="{89F1A32F-2EF6-4A15-BF7A-B1BF6C45E247}">
      <dgm:prSet/>
      <dgm:spPr/>
      <dgm:t>
        <a:bodyPr/>
        <a:lstStyle/>
        <a:p>
          <a:endParaRPr lang="zh-TW" altLang="en-US" sz="2000">
            <a:latin typeface="微軟正黑體" panose="020B0604030504040204" pitchFamily="34" charset="-120"/>
            <a:ea typeface="微軟正黑體" panose="020B0604030504040204" pitchFamily="34" charset="-120"/>
          </a:endParaRPr>
        </a:p>
      </dgm:t>
    </dgm:pt>
    <dgm:pt modelId="{0475D92E-CAFC-4206-B829-8CD4DF970245}" type="sibTrans" cxnId="{89F1A32F-2EF6-4A15-BF7A-B1BF6C45E247}">
      <dgm:prSet custT="1"/>
      <dgm:spPr/>
      <dgm:t>
        <a:bodyPr/>
        <a:lstStyle/>
        <a:p>
          <a:endParaRPr lang="zh-TW" altLang="en-US" sz="900">
            <a:latin typeface="微軟正黑體" panose="020B0604030504040204" pitchFamily="34" charset="-120"/>
            <a:ea typeface="微軟正黑體" panose="020B0604030504040204" pitchFamily="34" charset="-120"/>
          </a:endParaRPr>
        </a:p>
      </dgm:t>
    </dgm:pt>
    <dgm:pt modelId="{9C86AA6C-3332-495F-A0FC-48C644EF932E}">
      <dgm:prSet phldrT="[文字]" custT="1"/>
      <dgm:spPr/>
      <dgm:t>
        <a:bodyPr/>
        <a:lstStyle/>
        <a:p>
          <a:r>
            <a:rPr lang="zh-TW" altLang="en-US" sz="2400" dirty="0" smtClean="0">
              <a:latin typeface="微軟正黑體" panose="020B0604030504040204" pitchFamily="34" charset="-120"/>
              <a:ea typeface="微軟正黑體" panose="020B0604030504040204" pitchFamily="34" charset="-120"/>
            </a:rPr>
            <a:t>教育部</a:t>
          </a:r>
          <a:endParaRPr lang="zh-TW" altLang="en-US" sz="2400" dirty="0">
            <a:latin typeface="微軟正黑體" panose="020B0604030504040204" pitchFamily="34" charset="-120"/>
            <a:ea typeface="微軟正黑體" panose="020B0604030504040204" pitchFamily="34" charset="-120"/>
          </a:endParaRPr>
        </a:p>
      </dgm:t>
    </dgm:pt>
    <dgm:pt modelId="{CBA9C58D-9C8A-4220-8D5C-72FF429270CD}" type="parTrans" cxnId="{FB673745-F2CC-45C3-AB78-786445B2EB54}">
      <dgm:prSet/>
      <dgm:spPr/>
      <dgm:t>
        <a:bodyPr/>
        <a:lstStyle/>
        <a:p>
          <a:endParaRPr lang="zh-TW" altLang="en-US" sz="2000">
            <a:latin typeface="微軟正黑體" panose="020B0604030504040204" pitchFamily="34" charset="-120"/>
            <a:ea typeface="微軟正黑體" panose="020B0604030504040204" pitchFamily="34" charset="-120"/>
          </a:endParaRPr>
        </a:p>
      </dgm:t>
    </dgm:pt>
    <dgm:pt modelId="{D2529249-A779-4A39-A0D8-91BDB958572E}" type="sibTrans" cxnId="{FB673745-F2CC-45C3-AB78-786445B2EB54}">
      <dgm:prSet custT="1"/>
      <dgm:spPr/>
      <dgm:t>
        <a:bodyPr/>
        <a:lstStyle/>
        <a:p>
          <a:endParaRPr lang="zh-TW" altLang="en-US" sz="1600">
            <a:latin typeface="微軟正黑體" panose="020B0604030504040204" pitchFamily="34" charset="-120"/>
            <a:ea typeface="微軟正黑體" panose="020B0604030504040204" pitchFamily="34" charset="-120"/>
          </a:endParaRPr>
        </a:p>
      </dgm:t>
    </dgm:pt>
    <dgm:pt modelId="{A904F129-B242-42C4-AE9E-3788B3C289E7}">
      <dgm:prSet phldrT="[文字]" custT="1"/>
      <dgm:spPr/>
      <dgm:t>
        <a:bodyPr/>
        <a:lstStyle/>
        <a:p>
          <a:r>
            <a:rPr lang="zh-TW" altLang="en-US" sz="2800" dirty="0" smtClean="0">
              <a:latin typeface="微軟正黑體" panose="020B0604030504040204" pitchFamily="34" charset="-120"/>
              <a:ea typeface="微軟正黑體" panose="020B0604030504040204" pitchFamily="34" charset="-120"/>
            </a:rPr>
            <a:t>跨部會合作培育博士生實務研發</a:t>
          </a:r>
          <a:endParaRPr lang="zh-TW" altLang="en-US" sz="2800" dirty="0">
            <a:latin typeface="微軟正黑體" panose="020B0604030504040204" pitchFamily="34" charset="-120"/>
            <a:ea typeface="微軟正黑體" panose="020B0604030504040204" pitchFamily="34" charset="-120"/>
          </a:endParaRPr>
        </a:p>
      </dgm:t>
    </dgm:pt>
    <dgm:pt modelId="{4F3DEEAC-0DC3-4031-BD48-CCC494ADE630}" type="parTrans" cxnId="{4DEA5DD6-5315-40FD-BC49-647D9BE27C49}">
      <dgm:prSet/>
      <dgm:spPr/>
      <dgm:t>
        <a:bodyPr/>
        <a:lstStyle/>
        <a:p>
          <a:endParaRPr lang="zh-TW" altLang="en-US" sz="2000">
            <a:latin typeface="微軟正黑體" panose="020B0604030504040204" pitchFamily="34" charset="-120"/>
            <a:ea typeface="微軟正黑體" panose="020B0604030504040204" pitchFamily="34" charset="-120"/>
          </a:endParaRPr>
        </a:p>
      </dgm:t>
    </dgm:pt>
    <dgm:pt modelId="{7A28C53F-C077-4693-A109-E808FF49F9F9}" type="sibTrans" cxnId="{4DEA5DD6-5315-40FD-BC49-647D9BE27C49}">
      <dgm:prSet/>
      <dgm:spPr/>
      <dgm:t>
        <a:bodyPr/>
        <a:lstStyle/>
        <a:p>
          <a:endParaRPr lang="zh-TW" altLang="en-US" sz="2000">
            <a:latin typeface="微軟正黑體" panose="020B0604030504040204" pitchFamily="34" charset="-120"/>
            <a:ea typeface="微軟正黑體" panose="020B0604030504040204" pitchFamily="34" charset="-120"/>
          </a:endParaRPr>
        </a:p>
      </dgm:t>
    </dgm:pt>
    <dgm:pt modelId="{FEDF02C8-8DD7-4113-8D6B-7DFD52CDC765}" type="pres">
      <dgm:prSet presAssocID="{69A2C63E-B1E9-4765-9D6B-FEB1743B41FD}" presName="Name0" presStyleCnt="0">
        <dgm:presLayoutVars>
          <dgm:dir/>
          <dgm:resizeHandles val="exact"/>
        </dgm:presLayoutVars>
      </dgm:prSet>
      <dgm:spPr/>
    </dgm:pt>
    <dgm:pt modelId="{2541379B-2213-41EA-B9A7-6A8460AB4893}" type="pres">
      <dgm:prSet presAssocID="{69A2C63E-B1E9-4765-9D6B-FEB1743B41FD}" presName="vNodes" presStyleCnt="0"/>
      <dgm:spPr/>
    </dgm:pt>
    <dgm:pt modelId="{3607F621-C45C-49BC-B5F8-1EB162A7138A}" type="pres">
      <dgm:prSet presAssocID="{629D864B-4B86-42FC-B0F1-00AC82B7C386}" presName="node" presStyleLbl="node1" presStyleIdx="0" presStyleCnt="3">
        <dgm:presLayoutVars>
          <dgm:bulletEnabled val="1"/>
        </dgm:presLayoutVars>
      </dgm:prSet>
      <dgm:spPr/>
      <dgm:t>
        <a:bodyPr/>
        <a:lstStyle/>
        <a:p>
          <a:endParaRPr lang="zh-TW" altLang="en-US"/>
        </a:p>
      </dgm:t>
    </dgm:pt>
    <dgm:pt modelId="{69F1395D-ECDE-41A2-9336-50B22363E6DF}" type="pres">
      <dgm:prSet presAssocID="{0475D92E-CAFC-4206-B829-8CD4DF970245}" presName="spacerT" presStyleCnt="0"/>
      <dgm:spPr/>
    </dgm:pt>
    <dgm:pt modelId="{DCA0D9CE-1D8D-48C3-9CCA-89A1FFC5C692}" type="pres">
      <dgm:prSet presAssocID="{0475D92E-CAFC-4206-B829-8CD4DF970245}" presName="sibTrans" presStyleLbl="sibTrans2D1" presStyleIdx="0" presStyleCnt="2"/>
      <dgm:spPr/>
      <dgm:t>
        <a:bodyPr/>
        <a:lstStyle/>
        <a:p>
          <a:endParaRPr lang="zh-TW" altLang="en-US"/>
        </a:p>
      </dgm:t>
    </dgm:pt>
    <dgm:pt modelId="{98E39C28-EFC5-4490-BC0B-FB93AB0F577C}" type="pres">
      <dgm:prSet presAssocID="{0475D92E-CAFC-4206-B829-8CD4DF970245}" presName="spacerB" presStyleCnt="0"/>
      <dgm:spPr/>
    </dgm:pt>
    <dgm:pt modelId="{1B9A1A25-66B7-4C46-929B-D4F428863B0F}" type="pres">
      <dgm:prSet presAssocID="{9C86AA6C-3332-495F-A0FC-48C644EF932E}" presName="node" presStyleLbl="node1" presStyleIdx="1" presStyleCnt="3">
        <dgm:presLayoutVars>
          <dgm:bulletEnabled val="1"/>
        </dgm:presLayoutVars>
      </dgm:prSet>
      <dgm:spPr/>
      <dgm:t>
        <a:bodyPr/>
        <a:lstStyle/>
        <a:p>
          <a:endParaRPr lang="zh-TW" altLang="en-US"/>
        </a:p>
      </dgm:t>
    </dgm:pt>
    <dgm:pt modelId="{984B196A-66B5-4468-9E51-F12560B7F602}" type="pres">
      <dgm:prSet presAssocID="{69A2C63E-B1E9-4765-9D6B-FEB1743B41FD}" presName="sibTransLast" presStyleLbl="sibTrans2D1" presStyleIdx="1" presStyleCnt="2"/>
      <dgm:spPr/>
      <dgm:t>
        <a:bodyPr/>
        <a:lstStyle/>
        <a:p>
          <a:endParaRPr lang="zh-TW" altLang="en-US"/>
        </a:p>
      </dgm:t>
    </dgm:pt>
    <dgm:pt modelId="{69808537-AD66-4EED-9832-11D598F9C09C}" type="pres">
      <dgm:prSet presAssocID="{69A2C63E-B1E9-4765-9D6B-FEB1743B41FD}" presName="connectorText" presStyleLbl="sibTrans2D1" presStyleIdx="1" presStyleCnt="2"/>
      <dgm:spPr/>
      <dgm:t>
        <a:bodyPr/>
        <a:lstStyle/>
        <a:p>
          <a:endParaRPr lang="zh-TW" altLang="en-US"/>
        </a:p>
      </dgm:t>
    </dgm:pt>
    <dgm:pt modelId="{A68FABFD-43B2-4546-A2CB-20A7A3607694}" type="pres">
      <dgm:prSet presAssocID="{69A2C63E-B1E9-4765-9D6B-FEB1743B41FD}" presName="lastNode" presStyleLbl="node1" presStyleIdx="2" presStyleCnt="3">
        <dgm:presLayoutVars>
          <dgm:bulletEnabled val="1"/>
        </dgm:presLayoutVars>
      </dgm:prSet>
      <dgm:spPr/>
      <dgm:t>
        <a:bodyPr/>
        <a:lstStyle/>
        <a:p>
          <a:endParaRPr lang="zh-TW" altLang="en-US"/>
        </a:p>
      </dgm:t>
    </dgm:pt>
  </dgm:ptLst>
  <dgm:cxnLst>
    <dgm:cxn modelId="{C7EF52C9-DE3A-4DBA-8A3F-290061A63790}" type="presOf" srcId="{9C86AA6C-3332-495F-A0FC-48C644EF932E}" destId="{1B9A1A25-66B7-4C46-929B-D4F428863B0F}" srcOrd="0" destOrd="0" presId="urn:microsoft.com/office/officeart/2005/8/layout/equation2"/>
    <dgm:cxn modelId="{4DEA5DD6-5315-40FD-BC49-647D9BE27C49}" srcId="{69A2C63E-B1E9-4765-9D6B-FEB1743B41FD}" destId="{A904F129-B242-42C4-AE9E-3788B3C289E7}" srcOrd="2" destOrd="0" parTransId="{4F3DEEAC-0DC3-4031-BD48-CCC494ADE630}" sibTransId="{7A28C53F-C077-4693-A109-E808FF49F9F9}"/>
    <dgm:cxn modelId="{27E37E9C-C4EC-4056-996A-D56E5152E67F}" type="presOf" srcId="{D2529249-A779-4A39-A0D8-91BDB958572E}" destId="{69808537-AD66-4EED-9832-11D598F9C09C}" srcOrd="1" destOrd="0" presId="urn:microsoft.com/office/officeart/2005/8/layout/equation2"/>
    <dgm:cxn modelId="{14AA1516-4724-4C5D-B885-7428A6C66ADE}" type="presOf" srcId="{0475D92E-CAFC-4206-B829-8CD4DF970245}" destId="{DCA0D9CE-1D8D-48C3-9CCA-89A1FFC5C692}" srcOrd="0" destOrd="0" presId="urn:microsoft.com/office/officeart/2005/8/layout/equation2"/>
    <dgm:cxn modelId="{89F1A32F-2EF6-4A15-BF7A-B1BF6C45E247}" srcId="{69A2C63E-B1E9-4765-9D6B-FEB1743B41FD}" destId="{629D864B-4B86-42FC-B0F1-00AC82B7C386}" srcOrd="0" destOrd="0" parTransId="{E564E43F-A771-46DD-8BF6-E89A6BF57314}" sibTransId="{0475D92E-CAFC-4206-B829-8CD4DF970245}"/>
    <dgm:cxn modelId="{C557ACDB-6A4D-4CD6-83DE-FAAE2F204777}" type="presOf" srcId="{A904F129-B242-42C4-AE9E-3788B3C289E7}" destId="{A68FABFD-43B2-4546-A2CB-20A7A3607694}" srcOrd="0" destOrd="0" presId="urn:microsoft.com/office/officeart/2005/8/layout/equation2"/>
    <dgm:cxn modelId="{3EAD140A-9E4A-4A9F-9067-48F7AD747D40}" type="presOf" srcId="{D2529249-A779-4A39-A0D8-91BDB958572E}" destId="{984B196A-66B5-4468-9E51-F12560B7F602}" srcOrd="0" destOrd="0" presId="urn:microsoft.com/office/officeart/2005/8/layout/equation2"/>
    <dgm:cxn modelId="{FB673745-F2CC-45C3-AB78-786445B2EB54}" srcId="{69A2C63E-B1E9-4765-9D6B-FEB1743B41FD}" destId="{9C86AA6C-3332-495F-A0FC-48C644EF932E}" srcOrd="1" destOrd="0" parTransId="{CBA9C58D-9C8A-4220-8D5C-72FF429270CD}" sibTransId="{D2529249-A779-4A39-A0D8-91BDB958572E}"/>
    <dgm:cxn modelId="{1D6B0F5B-EC08-44C4-B0CA-EB168D930770}" type="presOf" srcId="{629D864B-4B86-42FC-B0F1-00AC82B7C386}" destId="{3607F621-C45C-49BC-B5F8-1EB162A7138A}" srcOrd="0" destOrd="0" presId="urn:microsoft.com/office/officeart/2005/8/layout/equation2"/>
    <dgm:cxn modelId="{A3E7B586-29FA-423E-8D10-B22CBB636DC0}" type="presOf" srcId="{69A2C63E-B1E9-4765-9D6B-FEB1743B41FD}" destId="{FEDF02C8-8DD7-4113-8D6B-7DFD52CDC765}" srcOrd="0" destOrd="0" presId="urn:microsoft.com/office/officeart/2005/8/layout/equation2"/>
    <dgm:cxn modelId="{237E1838-911E-430B-B41E-9EFD0DEE6111}" type="presParOf" srcId="{FEDF02C8-8DD7-4113-8D6B-7DFD52CDC765}" destId="{2541379B-2213-41EA-B9A7-6A8460AB4893}" srcOrd="0" destOrd="0" presId="urn:microsoft.com/office/officeart/2005/8/layout/equation2"/>
    <dgm:cxn modelId="{845033F4-43EE-4EA0-8E75-C344E95AF308}" type="presParOf" srcId="{2541379B-2213-41EA-B9A7-6A8460AB4893}" destId="{3607F621-C45C-49BC-B5F8-1EB162A7138A}" srcOrd="0" destOrd="0" presId="urn:microsoft.com/office/officeart/2005/8/layout/equation2"/>
    <dgm:cxn modelId="{56914BB2-F394-4E50-AABE-3A7E0104E653}" type="presParOf" srcId="{2541379B-2213-41EA-B9A7-6A8460AB4893}" destId="{69F1395D-ECDE-41A2-9336-50B22363E6DF}" srcOrd="1" destOrd="0" presId="urn:microsoft.com/office/officeart/2005/8/layout/equation2"/>
    <dgm:cxn modelId="{797A5E8F-0E5B-41B0-8FF2-F0E36B6470DA}" type="presParOf" srcId="{2541379B-2213-41EA-B9A7-6A8460AB4893}" destId="{DCA0D9CE-1D8D-48C3-9CCA-89A1FFC5C692}" srcOrd="2" destOrd="0" presId="urn:microsoft.com/office/officeart/2005/8/layout/equation2"/>
    <dgm:cxn modelId="{AE35FC1D-A443-40AB-9A46-3D4909B9D5AB}" type="presParOf" srcId="{2541379B-2213-41EA-B9A7-6A8460AB4893}" destId="{98E39C28-EFC5-4490-BC0B-FB93AB0F577C}" srcOrd="3" destOrd="0" presId="urn:microsoft.com/office/officeart/2005/8/layout/equation2"/>
    <dgm:cxn modelId="{9C17C544-52A3-4BB8-8D89-CFFE94E8A2C8}" type="presParOf" srcId="{2541379B-2213-41EA-B9A7-6A8460AB4893}" destId="{1B9A1A25-66B7-4C46-929B-D4F428863B0F}" srcOrd="4" destOrd="0" presId="urn:microsoft.com/office/officeart/2005/8/layout/equation2"/>
    <dgm:cxn modelId="{BAF5093D-65C2-486F-9F1B-9DFB7478B65C}" type="presParOf" srcId="{FEDF02C8-8DD7-4113-8D6B-7DFD52CDC765}" destId="{984B196A-66B5-4468-9E51-F12560B7F602}" srcOrd="1" destOrd="0" presId="urn:microsoft.com/office/officeart/2005/8/layout/equation2"/>
    <dgm:cxn modelId="{59DA0881-BDEA-411E-B6EB-FC4546E6D15D}" type="presParOf" srcId="{984B196A-66B5-4468-9E51-F12560B7F602}" destId="{69808537-AD66-4EED-9832-11D598F9C09C}" srcOrd="0" destOrd="0" presId="urn:microsoft.com/office/officeart/2005/8/layout/equation2"/>
    <dgm:cxn modelId="{AF142891-5279-4753-A6C5-91D9655E283D}" type="presParOf" srcId="{FEDF02C8-8DD7-4113-8D6B-7DFD52CDC765}" destId="{A68FABFD-43B2-4546-A2CB-20A7A3607694}" srcOrd="2" destOrd="0" presId="urn:microsoft.com/office/officeart/2005/8/layout/equation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A4F1A52-C3AA-44FA-80C9-B8BA35286834}"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zh-TW" altLang="en-US"/>
        </a:p>
      </dgm:t>
    </dgm:pt>
    <dgm:pt modelId="{71531CFA-789F-40B7-A2E0-4E92FF9A8CC8}">
      <dgm:prSet phldrT="[文字]"/>
      <dgm:spPr/>
      <dgm:t>
        <a:bodyPr/>
        <a:lstStyle/>
        <a:p>
          <a:r>
            <a:rPr lang="en-US" altLang="zh-TW" dirty="0" smtClean="0"/>
            <a:t>A </a:t>
          </a:r>
          <a:r>
            <a:rPr lang="zh-TW" altLang="en-US" dirty="0" smtClean="0"/>
            <a:t>碩博士五年研發一貫模式</a:t>
          </a:r>
          <a:endParaRPr lang="zh-TW" altLang="en-US" dirty="0"/>
        </a:p>
      </dgm:t>
    </dgm:pt>
    <dgm:pt modelId="{CF08F952-7679-447A-927F-11822B8BF1DC}" type="parTrans" cxnId="{19055347-4F2D-4A2D-997C-199A874193FF}">
      <dgm:prSet/>
      <dgm:spPr/>
      <dgm:t>
        <a:bodyPr/>
        <a:lstStyle/>
        <a:p>
          <a:endParaRPr lang="zh-TW" altLang="en-US"/>
        </a:p>
      </dgm:t>
    </dgm:pt>
    <dgm:pt modelId="{964B50AF-2C77-4AC9-A5D2-C1CC02BEEA44}" type="sibTrans" cxnId="{19055347-4F2D-4A2D-997C-199A874193FF}">
      <dgm:prSet/>
      <dgm:spPr/>
      <dgm:t>
        <a:bodyPr/>
        <a:lstStyle/>
        <a:p>
          <a:endParaRPr lang="zh-TW" altLang="en-US"/>
        </a:p>
      </dgm:t>
    </dgm:pt>
    <dgm:pt modelId="{BEA6B4B3-8DEF-4368-8136-B8E351DF9121}">
      <dgm:prSet phldrT="[文字]"/>
      <dgm:spPr/>
      <dgm:t>
        <a:bodyPr/>
        <a:lstStyle/>
        <a:p>
          <a:r>
            <a:rPr lang="en-US" altLang="zh-TW" dirty="0" smtClean="0"/>
            <a:t>B </a:t>
          </a:r>
          <a:r>
            <a:rPr lang="zh-TW" altLang="en-US" dirty="0" smtClean="0"/>
            <a:t>博士四年研發模式</a:t>
          </a:r>
          <a:endParaRPr lang="zh-TW" altLang="en-US" dirty="0"/>
        </a:p>
      </dgm:t>
    </dgm:pt>
    <dgm:pt modelId="{3C2385A5-C551-4C00-93AE-EE18FFCD4FF1}" type="parTrans" cxnId="{C2074336-1887-44AD-BF1D-28D7A177B991}">
      <dgm:prSet/>
      <dgm:spPr/>
      <dgm:t>
        <a:bodyPr/>
        <a:lstStyle/>
        <a:p>
          <a:endParaRPr lang="zh-TW" altLang="en-US"/>
        </a:p>
      </dgm:t>
    </dgm:pt>
    <dgm:pt modelId="{79CBDAEC-E493-42AE-B6CE-3ABB8491A787}" type="sibTrans" cxnId="{C2074336-1887-44AD-BF1D-28D7A177B991}">
      <dgm:prSet/>
      <dgm:spPr/>
      <dgm:t>
        <a:bodyPr/>
        <a:lstStyle/>
        <a:p>
          <a:endParaRPr lang="zh-TW" altLang="en-US"/>
        </a:p>
      </dgm:t>
    </dgm:pt>
    <dgm:pt modelId="{8387A39D-39F9-454C-965B-4B82E3A53443}">
      <dgm:prSet phldrT="[文字]"/>
      <dgm:spPr/>
      <dgm:t>
        <a:bodyPr/>
        <a:lstStyle/>
        <a:p>
          <a:r>
            <a:rPr lang="en-US" altLang="zh-TW" dirty="0" smtClean="0"/>
            <a:t>C </a:t>
          </a:r>
          <a:r>
            <a:rPr lang="zh-TW" altLang="en-US" dirty="0" smtClean="0"/>
            <a:t>跨部會合作培育博士生實務研發模式</a:t>
          </a:r>
          <a:endParaRPr lang="zh-TW" altLang="en-US" dirty="0"/>
        </a:p>
      </dgm:t>
    </dgm:pt>
    <dgm:pt modelId="{A9FF0ADF-2296-427D-ACD4-7118F55B517E}" type="parTrans" cxnId="{0C059997-8300-4AF0-9AEB-B12A5C692880}">
      <dgm:prSet/>
      <dgm:spPr/>
      <dgm:t>
        <a:bodyPr/>
        <a:lstStyle/>
        <a:p>
          <a:endParaRPr lang="zh-TW" altLang="en-US"/>
        </a:p>
      </dgm:t>
    </dgm:pt>
    <dgm:pt modelId="{E645AAAF-8462-4105-A678-A60CBD243CAE}" type="sibTrans" cxnId="{0C059997-8300-4AF0-9AEB-B12A5C692880}">
      <dgm:prSet/>
      <dgm:spPr/>
      <dgm:t>
        <a:bodyPr/>
        <a:lstStyle/>
        <a:p>
          <a:endParaRPr lang="zh-TW" altLang="en-US"/>
        </a:p>
      </dgm:t>
    </dgm:pt>
    <dgm:pt modelId="{7B19BDD9-42F3-46FE-ADAF-0EA87E9C1982}" type="pres">
      <dgm:prSet presAssocID="{5A4F1A52-C3AA-44FA-80C9-B8BA35286834}" presName="linear" presStyleCnt="0">
        <dgm:presLayoutVars>
          <dgm:dir/>
          <dgm:animLvl val="lvl"/>
          <dgm:resizeHandles val="exact"/>
        </dgm:presLayoutVars>
      </dgm:prSet>
      <dgm:spPr/>
      <dgm:t>
        <a:bodyPr/>
        <a:lstStyle/>
        <a:p>
          <a:endParaRPr lang="zh-TW" altLang="en-US"/>
        </a:p>
      </dgm:t>
    </dgm:pt>
    <dgm:pt modelId="{70419BD4-5138-4F1B-B31D-415CB737CF8F}" type="pres">
      <dgm:prSet presAssocID="{71531CFA-789F-40B7-A2E0-4E92FF9A8CC8}" presName="parentLin" presStyleCnt="0"/>
      <dgm:spPr/>
    </dgm:pt>
    <dgm:pt modelId="{C4B44BEE-FC25-4967-A50B-795BA5956D48}" type="pres">
      <dgm:prSet presAssocID="{71531CFA-789F-40B7-A2E0-4E92FF9A8CC8}" presName="parentLeftMargin" presStyleLbl="node1" presStyleIdx="0" presStyleCnt="3"/>
      <dgm:spPr/>
      <dgm:t>
        <a:bodyPr/>
        <a:lstStyle/>
        <a:p>
          <a:endParaRPr lang="zh-TW" altLang="en-US"/>
        </a:p>
      </dgm:t>
    </dgm:pt>
    <dgm:pt modelId="{AADB215E-AA23-4A62-851A-B6E6FFD49685}" type="pres">
      <dgm:prSet presAssocID="{71531CFA-789F-40B7-A2E0-4E92FF9A8CC8}" presName="parentText" presStyleLbl="node1" presStyleIdx="0" presStyleCnt="3" custScaleX="111930">
        <dgm:presLayoutVars>
          <dgm:chMax val="0"/>
          <dgm:bulletEnabled val="1"/>
        </dgm:presLayoutVars>
      </dgm:prSet>
      <dgm:spPr/>
      <dgm:t>
        <a:bodyPr/>
        <a:lstStyle/>
        <a:p>
          <a:endParaRPr lang="zh-TW" altLang="en-US"/>
        </a:p>
      </dgm:t>
    </dgm:pt>
    <dgm:pt modelId="{8BD13110-7825-4D68-B66A-D03DE9A54F16}" type="pres">
      <dgm:prSet presAssocID="{71531CFA-789F-40B7-A2E0-4E92FF9A8CC8}" presName="negativeSpace" presStyleCnt="0"/>
      <dgm:spPr/>
    </dgm:pt>
    <dgm:pt modelId="{DE31A833-3691-4F96-B91C-68978708F266}" type="pres">
      <dgm:prSet presAssocID="{71531CFA-789F-40B7-A2E0-4E92FF9A8CC8}" presName="childText" presStyleLbl="conFgAcc1" presStyleIdx="0" presStyleCnt="3">
        <dgm:presLayoutVars>
          <dgm:bulletEnabled val="1"/>
        </dgm:presLayoutVars>
      </dgm:prSet>
      <dgm:spPr/>
    </dgm:pt>
    <dgm:pt modelId="{D13E5FE9-65C0-49F2-843F-DAAFB06EDCCA}" type="pres">
      <dgm:prSet presAssocID="{964B50AF-2C77-4AC9-A5D2-C1CC02BEEA44}" presName="spaceBetweenRectangles" presStyleCnt="0"/>
      <dgm:spPr/>
    </dgm:pt>
    <dgm:pt modelId="{9FD5FD66-781C-404C-AEE2-589B1408420E}" type="pres">
      <dgm:prSet presAssocID="{BEA6B4B3-8DEF-4368-8136-B8E351DF9121}" presName="parentLin" presStyleCnt="0"/>
      <dgm:spPr/>
    </dgm:pt>
    <dgm:pt modelId="{06031D2B-8C50-4DFB-A17C-FF89B1DE6355}" type="pres">
      <dgm:prSet presAssocID="{BEA6B4B3-8DEF-4368-8136-B8E351DF9121}" presName="parentLeftMargin" presStyleLbl="node1" presStyleIdx="0" presStyleCnt="3"/>
      <dgm:spPr/>
      <dgm:t>
        <a:bodyPr/>
        <a:lstStyle/>
        <a:p>
          <a:endParaRPr lang="zh-TW" altLang="en-US"/>
        </a:p>
      </dgm:t>
    </dgm:pt>
    <dgm:pt modelId="{EEFE6B3B-1699-4D8D-8BE6-BC885FE2B8E2}" type="pres">
      <dgm:prSet presAssocID="{BEA6B4B3-8DEF-4368-8136-B8E351DF9121}" presName="parentText" presStyleLbl="node1" presStyleIdx="1" presStyleCnt="3" custScaleX="111930">
        <dgm:presLayoutVars>
          <dgm:chMax val="0"/>
          <dgm:bulletEnabled val="1"/>
        </dgm:presLayoutVars>
      </dgm:prSet>
      <dgm:spPr/>
      <dgm:t>
        <a:bodyPr/>
        <a:lstStyle/>
        <a:p>
          <a:endParaRPr lang="zh-TW" altLang="en-US"/>
        </a:p>
      </dgm:t>
    </dgm:pt>
    <dgm:pt modelId="{AFE4C2D1-00BC-42C3-A610-47EB22D6BE10}" type="pres">
      <dgm:prSet presAssocID="{BEA6B4B3-8DEF-4368-8136-B8E351DF9121}" presName="negativeSpace" presStyleCnt="0"/>
      <dgm:spPr/>
    </dgm:pt>
    <dgm:pt modelId="{0A53F553-AD86-4B64-8C6C-A4D8F3DC7C1B}" type="pres">
      <dgm:prSet presAssocID="{BEA6B4B3-8DEF-4368-8136-B8E351DF9121}" presName="childText" presStyleLbl="conFgAcc1" presStyleIdx="1" presStyleCnt="3">
        <dgm:presLayoutVars>
          <dgm:bulletEnabled val="1"/>
        </dgm:presLayoutVars>
      </dgm:prSet>
      <dgm:spPr/>
    </dgm:pt>
    <dgm:pt modelId="{DB459EAA-F64D-4E70-96B5-B89BD1DCE952}" type="pres">
      <dgm:prSet presAssocID="{79CBDAEC-E493-42AE-B6CE-3ABB8491A787}" presName="spaceBetweenRectangles" presStyleCnt="0"/>
      <dgm:spPr/>
    </dgm:pt>
    <dgm:pt modelId="{1AE84AFD-50FD-4BD1-9FE6-623E58AB1AA6}" type="pres">
      <dgm:prSet presAssocID="{8387A39D-39F9-454C-965B-4B82E3A53443}" presName="parentLin" presStyleCnt="0"/>
      <dgm:spPr/>
    </dgm:pt>
    <dgm:pt modelId="{CCAD848D-AC70-4A86-903D-461E02864901}" type="pres">
      <dgm:prSet presAssocID="{8387A39D-39F9-454C-965B-4B82E3A53443}" presName="parentLeftMargin" presStyleLbl="node1" presStyleIdx="1" presStyleCnt="3"/>
      <dgm:spPr/>
      <dgm:t>
        <a:bodyPr/>
        <a:lstStyle/>
        <a:p>
          <a:endParaRPr lang="zh-TW" altLang="en-US"/>
        </a:p>
      </dgm:t>
    </dgm:pt>
    <dgm:pt modelId="{89EC22E6-B95B-495D-9824-95BABA791426}" type="pres">
      <dgm:prSet presAssocID="{8387A39D-39F9-454C-965B-4B82E3A53443}" presName="parentText" presStyleLbl="node1" presStyleIdx="2" presStyleCnt="3" custScaleX="111930">
        <dgm:presLayoutVars>
          <dgm:chMax val="0"/>
          <dgm:bulletEnabled val="1"/>
        </dgm:presLayoutVars>
      </dgm:prSet>
      <dgm:spPr/>
      <dgm:t>
        <a:bodyPr/>
        <a:lstStyle/>
        <a:p>
          <a:endParaRPr lang="zh-TW" altLang="en-US"/>
        </a:p>
      </dgm:t>
    </dgm:pt>
    <dgm:pt modelId="{E34720DB-2A8D-49E4-89BD-B7DB58EEABC6}" type="pres">
      <dgm:prSet presAssocID="{8387A39D-39F9-454C-965B-4B82E3A53443}" presName="negativeSpace" presStyleCnt="0"/>
      <dgm:spPr/>
    </dgm:pt>
    <dgm:pt modelId="{01C6D550-F354-4A49-8F24-5E51585A5672}" type="pres">
      <dgm:prSet presAssocID="{8387A39D-39F9-454C-965B-4B82E3A53443}" presName="childText" presStyleLbl="conFgAcc1" presStyleIdx="2" presStyleCnt="3">
        <dgm:presLayoutVars>
          <dgm:bulletEnabled val="1"/>
        </dgm:presLayoutVars>
      </dgm:prSet>
      <dgm:spPr/>
    </dgm:pt>
  </dgm:ptLst>
  <dgm:cxnLst>
    <dgm:cxn modelId="{04854472-FF3C-46D2-A301-90B817D9BDB4}" type="presOf" srcId="{5A4F1A52-C3AA-44FA-80C9-B8BA35286834}" destId="{7B19BDD9-42F3-46FE-ADAF-0EA87E9C1982}" srcOrd="0" destOrd="0" presId="urn:microsoft.com/office/officeart/2005/8/layout/list1"/>
    <dgm:cxn modelId="{AB1370EB-25D7-4AED-9EB0-517F68B12F02}" type="presOf" srcId="{BEA6B4B3-8DEF-4368-8136-B8E351DF9121}" destId="{06031D2B-8C50-4DFB-A17C-FF89B1DE6355}" srcOrd="0" destOrd="0" presId="urn:microsoft.com/office/officeart/2005/8/layout/list1"/>
    <dgm:cxn modelId="{752C373E-5E77-4269-A6CA-7E9A7A1C84C8}" type="presOf" srcId="{71531CFA-789F-40B7-A2E0-4E92FF9A8CC8}" destId="{C4B44BEE-FC25-4967-A50B-795BA5956D48}" srcOrd="0" destOrd="0" presId="urn:microsoft.com/office/officeart/2005/8/layout/list1"/>
    <dgm:cxn modelId="{C4A15474-A767-48EA-A3EE-DD6D250253F2}" type="presOf" srcId="{8387A39D-39F9-454C-965B-4B82E3A53443}" destId="{89EC22E6-B95B-495D-9824-95BABA791426}" srcOrd="1" destOrd="0" presId="urn:microsoft.com/office/officeart/2005/8/layout/list1"/>
    <dgm:cxn modelId="{015B5AEA-9301-481E-94B6-282E5B9BCC67}" type="presOf" srcId="{71531CFA-789F-40B7-A2E0-4E92FF9A8CC8}" destId="{AADB215E-AA23-4A62-851A-B6E6FFD49685}" srcOrd="1" destOrd="0" presId="urn:microsoft.com/office/officeart/2005/8/layout/list1"/>
    <dgm:cxn modelId="{19055347-4F2D-4A2D-997C-199A874193FF}" srcId="{5A4F1A52-C3AA-44FA-80C9-B8BA35286834}" destId="{71531CFA-789F-40B7-A2E0-4E92FF9A8CC8}" srcOrd="0" destOrd="0" parTransId="{CF08F952-7679-447A-927F-11822B8BF1DC}" sibTransId="{964B50AF-2C77-4AC9-A5D2-C1CC02BEEA44}"/>
    <dgm:cxn modelId="{0C059997-8300-4AF0-9AEB-B12A5C692880}" srcId="{5A4F1A52-C3AA-44FA-80C9-B8BA35286834}" destId="{8387A39D-39F9-454C-965B-4B82E3A53443}" srcOrd="2" destOrd="0" parTransId="{A9FF0ADF-2296-427D-ACD4-7118F55B517E}" sibTransId="{E645AAAF-8462-4105-A678-A60CBD243CAE}"/>
    <dgm:cxn modelId="{87AF4C56-C840-4AC7-BC51-C141B0505DC0}" type="presOf" srcId="{BEA6B4B3-8DEF-4368-8136-B8E351DF9121}" destId="{EEFE6B3B-1699-4D8D-8BE6-BC885FE2B8E2}" srcOrd="1" destOrd="0" presId="urn:microsoft.com/office/officeart/2005/8/layout/list1"/>
    <dgm:cxn modelId="{C2074336-1887-44AD-BF1D-28D7A177B991}" srcId="{5A4F1A52-C3AA-44FA-80C9-B8BA35286834}" destId="{BEA6B4B3-8DEF-4368-8136-B8E351DF9121}" srcOrd="1" destOrd="0" parTransId="{3C2385A5-C551-4C00-93AE-EE18FFCD4FF1}" sibTransId="{79CBDAEC-E493-42AE-B6CE-3ABB8491A787}"/>
    <dgm:cxn modelId="{0A81BF14-1069-49E8-9780-D55F2FC909DF}" type="presOf" srcId="{8387A39D-39F9-454C-965B-4B82E3A53443}" destId="{CCAD848D-AC70-4A86-903D-461E02864901}" srcOrd="0" destOrd="0" presId="urn:microsoft.com/office/officeart/2005/8/layout/list1"/>
    <dgm:cxn modelId="{39BE06B6-BE28-4BAA-87A9-057065142BD3}" type="presParOf" srcId="{7B19BDD9-42F3-46FE-ADAF-0EA87E9C1982}" destId="{70419BD4-5138-4F1B-B31D-415CB737CF8F}" srcOrd="0" destOrd="0" presId="urn:microsoft.com/office/officeart/2005/8/layout/list1"/>
    <dgm:cxn modelId="{405659C5-C8F3-4711-BB67-4160ABEF9D54}" type="presParOf" srcId="{70419BD4-5138-4F1B-B31D-415CB737CF8F}" destId="{C4B44BEE-FC25-4967-A50B-795BA5956D48}" srcOrd="0" destOrd="0" presId="urn:microsoft.com/office/officeart/2005/8/layout/list1"/>
    <dgm:cxn modelId="{00D6F7BD-3039-40D7-A89D-2AF0A98B71F1}" type="presParOf" srcId="{70419BD4-5138-4F1B-B31D-415CB737CF8F}" destId="{AADB215E-AA23-4A62-851A-B6E6FFD49685}" srcOrd="1" destOrd="0" presId="urn:microsoft.com/office/officeart/2005/8/layout/list1"/>
    <dgm:cxn modelId="{6781A023-E12D-481F-A4D0-C045A4B41888}" type="presParOf" srcId="{7B19BDD9-42F3-46FE-ADAF-0EA87E9C1982}" destId="{8BD13110-7825-4D68-B66A-D03DE9A54F16}" srcOrd="1" destOrd="0" presId="urn:microsoft.com/office/officeart/2005/8/layout/list1"/>
    <dgm:cxn modelId="{4488079C-3150-4E9A-90E4-EEFF2FF12C98}" type="presParOf" srcId="{7B19BDD9-42F3-46FE-ADAF-0EA87E9C1982}" destId="{DE31A833-3691-4F96-B91C-68978708F266}" srcOrd="2" destOrd="0" presId="urn:microsoft.com/office/officeart/2005/8/layout/list1"/>
    <dgm:cxn modelId="{E8531FD0-E3BD-43BA-AD7B-F74614FFA430}" type="presParOf" srcId="{7B19BDD9-42F3-46FE-ADAF-0EA87E9C1982}" destId="{D13E5FE9-65C0-49F2-843F-DAAFB06EDCCA}" srcOrd="3" destOrd="0" presId="urn:microsoft.com/office/officeart/2005/8/layout/list1"/>
    <dgm:cxn modelId="{F7917CF7-394F-4306-B5B0-66B9EC058D4F}" type="presParOf" srcId="{7B19BDD9-42F3-46FE-ADAF-0EA87E9C1982}" destId="{9FD5FD66-781C-404C-AEE2-589B1408420E}" srcOrd="4" destOrd="0" presId="urn:microsoft.com/office/officeart/2005/8/layout/list1"/>
    <dgm:cxn modelId="{0777DBF9-3CA7-41D2-B97A-B2768A6C6EBB}" type="presParOf" srcId="{9FD5FD66-781C-404C-AEE2-589B1408420E}" destId="{06031D2B-8C50-4DFB-A17C-FF89B1DE6355}" srcOrd="0" destOrd="0" presId="urn:microsoft.com/office/officeart/2005/8/layout/list1"/>
    <dgm:cxn modelId="{9ED042AA-1633-4480-BF8C-F51D2C960136}" type="presParOf" srcId="{9FD5FD66-781C-404C-AEE2-589B1408420E}" destId="{EEFE6B3B-1699-4D8D-8BE6-BC885FE2B8E2}" srcOrd="1" destOrd="0" presId="urn:microsoft.com/office/officeart/2005/8/layout/list1"/>
    <dgm:cxn modelId="{413578DB-2E5D-4F40-A32A-FAFBD1202552}" type="presParOf" srcId="{7B19BDD9-42F3-46FE-ADAF-0EA87E9C1982}" destId="{AFE4C2D1-00BC-42C3-A610-47EB22D6BE10}" srcOrd="5" destOrd="0" presId="urn:microsoft.com/office/officeart/2005/8/layout/list1"/>
    <dgm:cxn modelId="{9F0D754E-C14D-4264-AD0F-2D34E06D6B73}" type="presParOf" srcId="{7B19BDD9-42F3-46FE-ADAF-0EA87E9C1982}" destId="{0A53F553-AD86-4B64-8C6C-A4D8F3DC7C1B}" srcOrd="6" destOrd="0" presId="urn:microsoft.com/office/officeart/2005/8/layout/list1"/>
    <dgm:cxn modelId="{2D7731D1-A857-4532-B468-5222300EF2B4}" type="presParOf" srcId="{7B19BDD9-42F3-46FE-ADAF-0EA87E9C1982}" destId="{DB459EAA-F64D-4E70-96B5-B89BD1DCE952}" srcOrd="7" destOrd="0" presId="urn:microsoft.com/office/officeart/2005/8/layout/list1"/>
    <dgm:cxn modelId="{6ECFE048-DA11-495C-9FDD-C6C802C11EE0}" type="presParOf" srcId="{7B19BDD9-42F3-46FE-ADAF-0EA87E9C1982}" destId="{1AE84AFD-50FD-4BD1-9FE6-623E58AB1AA6}" srcOrd="8" destOrd="0" presId="urn:microsoft.com/office/officeart/2005/8/layout/list1"/>
    <dgm:cxn modelId="{11414C96-AEBE-4E77-81F3-D4A2483A8E3F}" type="presParOf" srcId="{1AE84AFD-50FD-4BD1-9FE6-623E58AB1AA6}" destId="{CCAD848D-AC70-4A86-903D-461E02864901}" srcOrd="0" destOrd="0" presId="urn:microsoft.com/office/officeart/2005/8/layout/list1"/>
    <dgm:cxn modelId="{D8ECBEEE-CBF8-4568-B6EC-0DDB4ACA7D95}" type="presParOf" srcId="{1AE84AFD-50FD-4BD1-9FE6-623E58AB1AA6}" destId="{89EC22E6-B95B-495D-9824-95BABA791426}" srcOrd="1" destOrd="0" presId="urn:microsoft.com/office/officeart/2005/8/layout/list1"/>
    <dgm:cxn modelId="{D7FEBEA4-6F15-4DDF-A2A7-318F48A7FAAC}" type="presParOf" srcId="{7B19BDD9-42F3-46FE-ADAF-0EA87E9C1982}" destId="{E34720DB-2A8D-49E4-89BD-B7DB58EEABC6}" srcOrd="9" destOrd="0" presId="urn:microsoft.com/office/officeart/2005/8/layout/list1"/>
    <dgm:cxn modelId="{E8AFCCC8-2A89-4B94-8992-4EDFD13C7234}" type="presParOf" srcId="{7B19BDD9-42F3-46FE-ADAF-0EA87E9C1982}" destId="{01C6D550-F354-4A49-8F24-5E51585A5672}" srcOrd="10" destOrd="0" presId="urn:microsoft.com/office/officeart/2005/8/layout/list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A4F1A52-C3AA-44FA-80C9-B8BA35286834}"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zh-TW" altLang="en-US"/>
        </a:p>
      </dgm:t>
    </dgm:pt>
    <dgm:pt modelId="{71531CFA-789F-40B7-A2E0-4E92FF9A8CC8}">
      <dgm:prSet phldrT="[文字]"/>
      <dgm:spPr/>
      <dgm:t>
        <a:bodyPr/>
        <a:lstStyle/>
        <a:p>
          <a:r>
            <a:rPr lang="en-US" altLang="zh-TW" dirty="0" smtClean="0"/>
            <a:t>A </a:t>
          </a:r>
          <a:r>
            <a:rPr lang="zh-TW" altLang="en-US" dirty="0" smtClean="0"/>
            <a:t>碩博士五年研發一貫模式</a:t>
          </a:r>
          <a:endParaRPr lang="zh-TW" altLang="en-US" dirty="0"/>
        </a:p>
      </dgm:t>
    </dgm:pt>
    <dgm:pt modelId="{CF08F952-7679-447A-927F-11822B8BF1DC}" type="parTrans" cxnId="{19055347-4F2D-4A2D-997C-199A874193FF}">
      <dgm:prSet/>
      <dgm:spPr/>
      <dgm:t>
        <a:bodyPr/>
        <a:lstStyle/>
        <a:p>
          <a:endParaRPr lang="zh-TW" altLang="en-US"/>
        </a:p>
      </dgm:t>
    </dgm:pt>
    <dgm:pt modelId="{964B50AF-2C77-4AC9-A5D2-C1CC02BEEA44}" type="sibTrans" cxnId="{19055347-4F2D-4A2D-997C-199A874193FF}">
      <dgm:prSet/>
      <dgm:spPr/>
      <dgm:t>
        <a:bodyPr/>
        <a:lstStyle/>
        <a:p>
          <a:endParaRPr lang="zh-TW" altLang="en-US"/>
        </a:p>
      </dgm:t>
    </dgm:pt>
    <dgm:pt modelId="{BEA6B4B3-8DEF-4368-8136-B8E351DF9121}">
      <dgm:prSet phldrT="[文字]"/>
      <dgm:spPr/>
      <dgm:t>
        <a:bodyPr/>
        <a:lstStyle/>
        <a:p>
          <a:r>
            <a:rPr lang="en-US" altLang="zh-TW" dirty="0" smtClean="0"/>
            <a:t>B </a:t>
          </a:r>
          <a:r>
            <a:rPr lang="zh-TW" altLang="en-US" dirty="0" smtClean="0"/>
            <a:t>博士四年研發模式</a:t>
          </a:r>
          <a:endParaRPr lang="zh-TW" altLang="en-US" dirty="0"/>
        </a:p>
      </dgm:t>
    </dgm:pt>
    <dgm:pt modelId="{3C2385A5-C551-4C00-93AE-EE18FFCD4FF1}" type="parTrans" cxnId="{C2074336-1887-44AD-BF1D-28D7A177B991}">
      <dgm:prSet/>
      <dgm:spPr/>
      <dgm:t>
        <a:bodyPr/>
        <a:lstStyle/>
        <a:p>
          <a:endParaRPr lang="zh-TW" altLang="en-US"/>
        </a:p>
      </dgm:t>
    </dgm:pt>
    <dgm:pt modelId="{79CBDAEC-E493-42AE-B6CE-3ABB8491A787}" type="sibTrans" cxnId="{C2074336-1887-44AD-BF1D-28D7A177B991}">
      <dgm:prSet/>
      <dgm:spPr/>
      <dgm:t>
        <a:bodyPr/>
        <a:lstStyle/>
        <a:p>
          <a:endParaRPr lang="zh-TW" altLang="en-US"/>
        </a:p>
      </dgm:t>
    </dgm:pt>
    <dgm:pt modelId="{7B19BDD9-42F3-46FE-ADAF-0EA87E9C1982}" type="pres">
      <dgm:prSet presAssocID="{5A4F1A52-C3AA-44FA-80C9-B8BA35286834}" presName="linear" presStyleCnt="0">
        <dgm:presLayoutVars>
          <dgm:dir/>
          <dgm:animLvl val="lvl"/>
          <dgm:resizeHandles val="exact"/>
        </dgm:presLayoutVars>
      </dgm:prSet>
      <dgm:spPr/>
      <dgm:t>
        <a:bodyPr/>
        <a:lstStyle/>
        <a:p>
          <a:endParaRPr lang="zh-TW" altLang="en-US"/>
        </a:p>
      </dgm:t>
    </dgm:pt>
    <dgm:pt modelId="{70419BD4-5138-4F1B-B31D-415CB737CF8F}" type="pres">
      <dgm:prSet presAssocID="{71531CFA-789F-40B7-A2E0-4E92FF9A8CC8}" presName="parentLin" presStyleCnt="0"/>
      <dgm:spPr/>
    </dgm:pt>
    <dgm:pt modelId="{C4B44BEE-FC25-4967-A50B-795BA5956D48}" type="pres">
      <dgm:prSet presAssocID="{71531CFA-789F-40B7-A2E0-4E92FF9A8CC8}" presName="parentLeftMargin" presStyleLbl="node1" presStyleIdx="0" presStyleCnt="2"/>
      <dgm:spPr/>
      <dgm:t>
        <a:bodyPr/>
        <a:lstStyle/>
        <a:p>
          <a:endParaRPr lang="zh-TW" altLang="en-US"/>
        </a:p>
      </dgm:t>
    </dgm:pt>
    <dgm:pt modelId="{AADB215E-AA23-4A62-851A-B6E6FFD49685}" type="pres">
      <dgm:prSet presAssocID="{71531CFA-789F-40B7-A2E0-4E92FF9A8CC8}" presName="parentText" presStyleLbl="node1" presStyleIdx="0" presStyleCnt="2" custScaleX="111930">
        <dgm:presLayoutVars>
          <dgm:chMax val="0"/>
          <dgm:bulletEnabled val="1"/>
        </dgm:presLayoutVars>
      </dgm:prSet>
      <dgm:spPr/>
      <dgm:t>
        <a:bodyPr/>
        <a:lstStyle/>
        <a:p>
          <a:endParaRPr lang="zh-TW" altLang="en-US"/>
        </a:p>
      </dgm:t>
    </dgm:pt>
    <dgm:pt modelId="{8BD13110-7825-4D68-B66A-D03DE9A54F16}" type="pres">
      <dgm:prSet presAssocID="{71531CFA-789F-40B7-A2E0-4E92FF9A8CC8}" presName="negativeSpace" presStyleCnt="0"/>
      <dgm:spPr/>
    </dgm:pt>
    <dgm:pt modelId="{DE31A833-3691-4F96-B91C-68978708F266}" type="pres">
      <dgm:prSet presAssocID="{71531CFA-789F-40B7-A2E0-4E92FF9A8CC8}" presName="childText" presStyleLbl="conFgAcc1" presStyleIdx="0" presStyleCnt="2">
        <dgm:presLayoutVars>
          <dgm:bulletEnabled val="1"/>
        </dgm:presLayoutVars>
      </dgm:prSet>
      <dgm:spPr/>
    </dgm:pt>
    <dgm:pt modelId="{D13E5FE9-65C0-49F2-843F-DAAFB06EDCCA}" type="pres">
      <dgm:prSet presAssocID="{964B50AF-2C77-4AC9-A5D2-C1CC02BEEA44}" presName="spaceBetweenRectangles" presStyleCnt="0"/>
      <dgm:spPr/>
    </dgm:pt>
    <dgm:pt modelId="{9FD5FD66-781C-404C-AEE2-589B1408420E}" type="pres">
      <dgm:prSet presAssocID="{BEA6B4B3-8DEF-4368-8136-B8E351DF9121}" presName="parentLin" presStyleCnt="0"/>
      <dgm:spPr/>
    </dgm:pt>
    <dgm:pt modelId="{06031D2B-8C50-4DFB-A17C-FF89B1DE6355}" type="pres">
      <dgm:prSet presAssocID="{BEA6B4B3-8DEF-4368-8136-B8E351DF9121}" presName="parentLeftMargin" presStyleLbl="node1" presStyleIdx="0" presStyleCnt="2"/>
      <dgm:spPr/>
      <dgm:t>
        <a:bodyPr/>
        <a:lstStyle/>
        <a:p>
          <a:endParaRPr lang="zh-TW" altLang="en-US"/>
        </a:p>
      </dgm:t>
    </dgm:pt>
    <dgm:pt modelId="{EEFE6B3B-1699-4D8D-8BE6-BC885FE2B8E2}" type="pres">
      <dgm:prSet presAssocID="{BEA6B4B3-8DEF-4368-8136-B8E351DF9121}" presName="parentText" presStyleLbl="node1" presStyleIdx="1" presStyleCnt="2" custScaleX="111930">
        <dgm:presLayoutVars>
          <dgm:chMax val="0"/>
          <dgm:bulletEnabled val="1"/>
        </dgm:presLayoutVars>
      </dgm:prSet>
      <dgm:spPr/>
      <dgm:t>
        <a:bodyPr/>
        <a:lstStyle/>
        <a:p>
          <a:endParaRPr lang="zh-TW" altLang="en-US"/>
        </a:p>
      </dgm:t>
    </dgm:pt>
    <dgm:pt modelId="{AFE4C2D1-00BC-42C3-A610-47EB22D6BE10}" type="pres">
      <dgm:prSet presAssocID="{BEA6B4B3-8DEF-4368-8136-B8E351DF9121}" presName="negativeSpace" presStyleCnt="0"/>
      <dgm:spPr/>
    </dgm:pt>
    <dgm:pt modelId="{0A53F553-AD86-4B64-8C6C-A4D8F3DC7C1B}" type="pres">
      <dgm:prSet presAssocID="{BEA6B4B3-8DEF-4368-8136-B8E351DF9121}" presName="childText" presStyleLbl="conFgAcc1" presStyleIdx="1" presStyleCnt="2">
        <dgm:presLayoutVars>
          <dgm:bulletEnabled val="1"/>
        </dgm:presLayoutVars>
      </dgm:prSet>
      <dgm:spPr/>
    </dgm:pt>
  </dgm:ptLst>
  <dgm:cxnLst>
    <dgm:cxn modelId="{AB1370EB-25D7-4AED-9EB0-517F68B12F02}" type="presOf" srcId="{BEA6B4B3-8DEF-4368-8136-B8E351DF9121}" destId="{06031D2B-8C50-4DFB-A17C-FF89B1DE6355}" srcOrd="0" destOrd="0" presId="urn:microsoft.com/office/officeart/2005/8/layout/list1"/>
    <dgm:cxn modelId="{C2074336-1887-44AD-BF1D-28D7A177B991}" srcId="{5A4F1A52-C3AA-44FA-80C9-B8BA35286834}" destId="{BEA6B4B3-8DEF-4368-8136-B8E351DF9121}" srcOrd="1" destOrd="0" parTransId="{3C2385A5-C551-4C00-93AE-EE18FFCD4FF1}" sibTransId="{79CBDAEC-E493-42AE-B6CE-3ABB8491A787}"/>
    <dgm:cxn modelId="{752C373E-5E77-4269-A6CA-7E9A7A1C84C8}" type="presOf" srcId="{71531CFA-789F-40B7-A2E0-4E92FF9A8CC8}" destId="{C4B44BEE-FC25-4967-A50B-795BA5956D48}" srcOrd="0" destOrd="0" presId="urn:microsoft.com/office/officeart/2005/8/layout/list1"/>
    <dgm:cxn modelId="{04854472-FF3C-46D2-A301-90B817D9BDB4}" type="presOf" srcId="{5A4F1A52-C3AA-44FA-80C9-B8BA35286834}" destId="{7B19BDD9-42F3-46FE-ADAF-0EA87E9C1982}" srcOrd="0" destOrd="0" presId="urn:microsoft.com/office/officeart/2005/8/layout/list1"/>
    <dgm:cxn modelId="{015B5AEA-9301-481E-94B6-282E5B9BCC67}" type="presOf" srcId="{71531CFA-789F-40B7-A2E0-4E92FF9A8CC8}" destId="{AADB215E-AA23-4A62-851A-B6E6FFD49685}" srcOrd="1" destOrd="0" presId="urn:microsoft.com/office/officeart/2005/8/layout/list1"/>
    <dgm:cxn modelId="{19055347-4F2D-4A2D-997C-199A874193FF}" srcId="{5A4F1A52-C3AA-44FA-80C9-B8BA35286834}" destId="{71531CFA-789F-40B7-A2E0-4E92FF9A8CC8}" srcOrd="0" destOrd="0" parTransId="{CF08F952-7679-447A-927F-11822B8BF1DC}" sibTransId="{964B50AF-2C77-4AC9-A5D2-C1CC02BEEA44}"/>
    <dgm:cxn modelId="{87AF4C56-C840-4AC7-BC51-C141B0505DC0}" type="presOf" srcId="{BEA6B4B3-8DEF-4368-8136-B8E351DF9121}" destId="{EEFE6B3B-1699-4D8D-8BE6-BC885FE2B8E2}" srcOrd="1" destOrd="0" presId="urn:microsoft.com/office/officeart/2005/8/layout/list1"/>
    <dgm:cxn modelId="{39BE06B6-BE28-4BAA-87A9-057065142BD3}" type="presParOf" srcId="{7B19BDD9-42F3-46FE-ADAF-0EA87E9C1982}" destId="{70419BD4-5138-4F1B-B31D-415CB737CF8F}" srcOrd="0" destOrd="0" presId="urn:microsoft.com/office/officeart/2005/8/layout/list1"/>
    <dgm:cxn modelId="{405659C5-C8F3-4711-BB67-4160ABEF9D54}" type="presParOf" srcId="{70419BD4-5138-4F1B-B31D-415CB737CF8F}" destId="{C4B44BEE-FC25-4967-A50B-795BA5956D48}" srcOrd="0" destOrd="0" presId="urn:microsoft.com/office/officeart/2005/8/layout/list1"/>
    <dgm:cxn modelId="{00D6F7BD-3039-40D7-A89D-2AF0A98B71F1}" type="presParOf" srcId="{70419BD4-5138-4F1B-B31D-415CB737CF8F}" destId="{AADB215E-AA23-4A62-851A-B6E6FFD49685}" srcOrd="1" destOrd="0" presId="urn:microsoft.com/office/officeart/2005/8/layout/list1"/>
    <dgm:cxn modelId="{6781A023-E12D-481F-A4D0-C045A4B41888}" type="presParOf" srcId="{7B19BDD9-42F3-46FE-ADAF-0EA87E9C1982}" destId="{8BD13110-7825-4D68-B66A-D03DE9A54F16}" srcOrd="1" destOrd="0" presId="urn:microsoft.com/office/officeart/2005/8/layout/list1"/>
    <dgm:cxn modelId="{4488079C-3150-4E9A-90E4-EEFF2FF12C98}" type="presParOf" srcId="{7B19BDD9-42F3-46FE-ADAF-0EA87E9C1982}" destId="{DE31A833-3691-4F96-B91C-68978708F266}" srcOrd="2" destOrd="0" presId="urn:microsoft.com/office/officeart/2005/8/layout/list1"/>
    <dgm:cxn modelId="{E8531FD0-E3BD-43BA-AD7B-F74614FFA430}" type="presParOf" srcId="{7B19BDD9-42F3-46FE-ADAF-0EA87E9C1982}" destId="{D13E5FE9-65C0-49F2-843F-DAAFB06EDCCA}" srcOrd="3" destOrd="0" presId="urn:microsoft.com/office/officeart/2005/8/layout/list1"/>
    <dgm:cxn modelId="{F7917CF7-394F-4306-B5B0-66B9EC058D4F}" type="presParOf" srcId="{7B19BDD9-42F3-46FE-ADAF-0EA87E9C1982}" destId="{9FD5FD66-781C-404C-AEE2-589B1408420E}" srcOrd="4" destOrd="0" presId="urn:microsoft.com/office/officeart/2005/8/layout/list1"/>
    <dgm:cxn modelId="{0777DBF9-3CA7-41D2-B97A-B2768A6C6EBB}" type="presParOf" srcId="{9FD5FD66-781C-404C-AEE2-589B1408420E}" destId="{06031D2B-8C50-4DFB-A17C-FF89B1DE6355}" srcOrd="0" destOrd="0" presId="urn:microsoft.com/office/officeart/2005/8/layout/list1"/>
    <dgm:cxn modelId="{9ED042AA-1633-4480-BF8C-F51D2C960136}" type="presParOf" srcId="{9FD5FD66-781C-404C-AEE2-589B1408420E}" destId="{EEFE6B3B-1699-4D8D-8BE6-BC885FE2B8E2}" srcOrd="1" destOrd="0" presId="urn:microsoft.com/office/officeart/2005/8/layout/list1"/>
    <dgm:cxn modelId="{413578DB-2E5D-4F40-A32A-FAFBD1202552}" type="presParOf" srcId="{7B19BDD9-42F3-46FE-ADAF-0EA87E9C1982}" destId="{AFE4C2D1-00BC-42C3-A610-47EB22D6BE10}" srcOrd="5" destOrd="0" presId="urn:microsoft.com/office/officeart/2005/8/layout/list1"/>
    <dgm:cxn modelId="{9F0D754E-C14D-4264-AD0F-2D34E06D6B73}" type="presParOf" srcId="{7B19BDD9-42F3-46FE-ADAF-0EA87E9C1982}" destId="{0A53F553-AD86-4B64-8C6C-A4D8F3DC7C1B}" srcOrd="6" destOrd="0" presId="urn:microsoft.com/office/officeart/2005/8/layout/list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A4F1A52-C3AA-44FA-80C9-B8BA35286834}"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zh-TW" altLang="en-US"/>
        </a:p>
      </dgm:t>
    </dgm:pt>
    <dgm:pt modelId="{71531CFA-789F-40B7-A2E0-4E92FF9A8CC8}">
      <dgm:prSet phldrT="[文字]"/>
      <dgm:spPr/>
      <dgm:t>
        <a:bodyPr/>
        <a:lstStyle/>
        <a:p>
          <a:r>
            <a:rPr lang="en-US" altLang="zh-TW" dirty="0" smtClean="0"/>
            <a:t>A </a:t>
          </a:r>
          <a:r>
            <a:rPr lang="zh-TW" altLang="en-US" dirty="0" smtClean="0"/>
            <a:t>碩博士五年研發一貫模式</a:t>
          </a:r>
          <a:endParaRPr lang="zh-TW" altLang="en-US" dirty="0"/>
        </a:p>
      </dgm:t>
    </dgm:pt>
    <dgm:pt modelId="{CF08F952-7679-447A-927F-11822B8BF1DC}" type="parTrans" cxnId="{19055347-4F2D-4A2D-997C-199A874193FF}">
      <dgm:prSet/>
      <dgm:spPr/>
      <dgm:t>
        <a:bodyPr/>
        <a:lstStyle/>
        <a:p>
          <a:endParaRPr lang="zh-TW" altLang="en-US"/>
        </a:p>
      </dgm:t>
    </dgm:pt>
    <dgm:pt modelId="{964B50AF-2C77-4AC9-A5D2-C1CC02BEEA44}" type="sibTrans" cxnId="{19055347-4F2D-4A2D-997C-199A874193FF}">
      <dgm:prSet/>
      <dgm:spPr/>
      <dgm:t>
        <a:bodyPr/>
        <a:lstStyle/>
        <a:p>
          <a:endParaRPr lang="zh-TW" altLang="en-US"/>
        </a:p>
      </dgm:t>
    </dgm:pt>
    <dgm:pt modelId="{BEA6B4B3-8DEF-4368-8136-B8E351DF9121}">
      <dgm:prSet phldrT="[文字]"/>
      <dgm:spPr/>
      <dgm:t>
        <a:bodyPr/>
        <a:lstStyle/>
        <a:p>
          <a:r>
            <a:rPr lang="en-US" altLang="zh-TW" dirty="0" smtClean="0"/>
            <a:t>B </a:t>
          </a:r>
          <a:r>
            <a:rPr lang="zh-TW" altLang="en-US" dirty="0" smtClean="0"/>
            <a:t>博士四年研發模式</a:t>
          </a:r>
          <a:endParaRPr lang="zh-TW" altLang="en-US" dirty="0"/>
        </a:p>
      </dgm:t>
    </dgm:pt>
    <dgm:pt modelId="{3C2385A5-C551-4C00-93AE-EE18FFCD4FF1}" type="parTrans" cxnId="{C2074336-1887-44AD-BF1D-28D7A177B991}">
      <dgm:prSet/>
      <dgm:spPr/>
      <dgm:t>
        <a:bodyPr/>
        <a:lstStyle/>
        <a:p>
          <a:endParaRPr lang="zh-TW" altLang="en-US"/>
        </a:p>
      </dgm:t>
    </dgm:pt>
    <dgm:pt modelId="{79CBDAEC-E493-42AE-B6CE-3ABB8491A787}" type="sibTrans" cxnId="{C2074336-1887-44AD-BF1D-28D7A177B991}">
      <dgm:prSet/>
      <dgm:spPr/>
      <dgm:t>
        <a:bodyPr/>
        <a:lstStyle/>
        <a:p>
          <a:endParaRPr lang="zh-TW" altLang="en-US"/>
        </a:p>
      </dgm:t>
    </dgm:pt>
    <dgm:pt modelId="{7B19BDD9-42F3-46FE-ADAF-0EA87E9C1982}" type="pres">
      <dgm:prSet presAssocID="{5A4F1A52-C3AA-44FA-80C9-B8BA35286834}" presName="linear" presStyleCnt="0">
        <dgm:presLayoutVars>
          <dgm:dir/>
          <dgm:animLvl val="lvl"/>
          <dgm:resizeHandles val="exact"/>
        </dgm:presLayoutVars>
      </dgm:prSet>
      <dgm:spPr/>
      <dgm:t>
        <a:bodyPr/>
        <a:lstStyle/>
        <a:p>
          <a:endParaRPr lang="zh-TW" altLang="en-US"/>
        </a:p>
      </dgm:t>
    </dgm:pt>
    <dgm:pt modelId="{70419BD4-5138-4F1B-B31D-415CB737CF8F}" type="pres">
      <dgm:prSet presAssocID="{71531CFA-789F-40B7-A2E0-4E92FF9A8CC8}" presName="parentLin" presStyleCnt="0"/>
      <dgm:spPr/>
    </dgm:pt>
    <dgm:pt modelId="{C4B44BEE-FC25-4967-A50B-795BA5956D48}" type="pres">
      <dgm:prSet presAssocID="{71531CFA-789F-40B7-A2E0-4E92FF9A8CC8}" presName="parentLeftMargin" presStyleLbl="node1" presStyleIdx="0" presStyleCnt="2"/>
      <dgm:spPr/>
      <dgm:t>
        <a:bodyPr/>
        <a:lstStyle/>
        <a:p>
          <a:endParaRPr lang="zh-TW" altLang="en-US"/>
        </a:p>
      </dgm:t>
    </dgm:pt>
    <dgm:pt modelId="{AADB215E-AA23-4A62-851A-B6E6FFD49685}" type="pres">
      <dgm:prSet presAssocID="{71531CFA-789F-40B7-A2E0-4E92FF9A8CC8}" presName="parentText" presStyleLbl="node1" presStyleIdx="0" presStyleCnt="2" custScaleX="111930">
        <dgm:presLayoutVars>
          <dgm:chMax val="0"/>
          <dgm:bulletEnabled val="1"/>
        </dgm:presLayoutVars>
      </dgm:prSet>
      <dgm:spPr/>
      <dgm:t>
        <a:bodyPr/>
        <a:lstStyle/>
        <a:p>
          <a:endParaRPr lang="zh-TW" altLang="en-US"/>
        </a:p>
      </dgm:t>
    </dgm:pt>
    <dgm:pt modelId="{8BD13110-7825-4D68-B66A-D03DE9A54F16}" type="pres">
      <dgm:prSet presAssocID="{71531CFA-789F-40B7-A2E0-4E92FF9A8CC8}" presName="negativeSpace" presStyleCnt="0"/>
      <dgm:spPr/>
    </dgm:pt>
    <dgm:pt modelId="{DE31A833-3691-4F96-B91C-68978708F266}" type="pres">
      <dgm:prSet presAssocID="{71531CFA-789F-40B7-A2E0-4E92FF9A8CC8}" presName="childText" presStyleLbl="conFgAcc1" presStyleIdx="0" presStyleCnt="2">
        <dgm:presLayoutVars>
          <dgm:bulletEnabled val="1"/>
        </dgm:presLayoutVars>
      </dgm:prSet>
      <dgm:spPr/>
    </dgm:pt>
    <dgm:pt modelId="{D13E5FE9-65C0-49F2-843F-DAAFB06EDCCA}" type="pres">
      <dgm:prSet presAssocID="{964B50AF-2C77-4AC9-A5D2-C1CC02BEEA44}" presName="spaceBetweenRectangles" presStyleCnt="0"/>
      <dgm:spPr/>
    </dgm:pt>
    <dgm:pt modelId="{9FD5FD66-781C-404C-AEE2-589B1408420E}" type="pres">
      <dgm:prSet presAssocID="{BEA6B4B3-8DEF-4368-8136-B8E351DF9121}" presName="parentLin" presStyleCnt="0"/>
      <dgm:spPr/>
    </dgm:pt>
    <dgm:pt modelId="{06031D2B-8C50-4DFB-A17C-FF89B1DE6355}" type="pres">
      <dgm:prSet presAssocID="{BEA6B4B3-8DEF-4368-8136-B8E351DF9121}" presName="parentLeftMargin" presStyleLbl="node1" presStyleIdx="0" presStyleCnt="2"/>
      <dgm:spPr/>
      <dgm:t>
        <a:bodyPr/>
        <a:lstStyle/>
        <a:p>
          <a:endParaRPr lang="zh-TW" altLang="en-US"/>
        </a:p>
      </dgm:t>
    </dgm:pt>
    <dgm:pt modelId="{EEFE6B3B-1699-4D8D-8BE6-BC885FE2B8E2}" type="pres">
      <dgm:prSet presAssocID="{BEA6B4B3-8DEF-4368-8136-B8E351DF9121}" presName="parentText" presStyleLbl="node1" presStyleIdx="1" presStyleCnt="2" custScaleX="111930">
        <dgm:presLayoutVars>
          <dgm:chMax val="0"/>
          <dgm:bulletEnabled val="1"/>
        </dgm:presLayoutVars>
      </dgm:prSet>
      <dgm:spPr/>
      <dgm:t>
        <a:bodyPr/>
        <a:lstStyle/>
        <a:p>
          <a:endParaRPr lang="zh-TW" altLang="en-US"/>
        </a:p>
      </dgm:t>
    </dgm:pt>
    <dgm:pt modelId="{AFE4C2D1-00BC-42C3-A610-47EB22D6BE10}" type="pres">
      <dgm:prSet presAssocID="{BEA6B4B3-8DEF-4368-8136-B8E351DF9121}" presName="negativeSpace" presStyleCnt="0"/>
      <dgm:spPr/>
    </dgm:pt>
    <dgm:pt modelId="{0A53F553-AD86-4B64-8C6C-A4D8F3DC7C1B}" type="pres">
      <dgm:prSet presAssocID="{BEA6B4B3-8DEF-4368-8136-B8E351DF9121}" presName="childText" presStyleLbl="conFgAcc1" presStyleIdx="1" presStyleCnt="2">
        <dgm:presLayoutVars>
          <dgm:bulletEnabled val="1"/>
        </dgm:presLayoutVars>
      </dgm:prSet>
      <dgm:spPr/>
    </dgm:pt>
  </dgm:ptLst>
  <dgm:cxnLst>
    <dgm:cxn modelId="{AB1370EB-25D7-4AED-9EB0-517F68B12F02}" type="presOf" srcId="{BEA6B4B3-8DEF-4368-8136-B8E351DF9121}" destId="{06031D2B-8C50-4DFB-A17C-FF89B1DE6355}" srcOrd="0" destOrd="0" presId="urn:microsoft.com/office/officeart/2005/8/layout/list1"/>
    <dgm:cxn modelId="{C2074336-1887-44AD-BF1D-28D7A177B991}" srcId="{5A4F1A52-C3AA-44FA-80C9-B8BA35286834}" destId="{BEA6B4B3-8DEF-4368-8136-B8E351DF9121}" srcOrd="1" destOrd="0" parTransId="{3C2385A5-C551-4C00-93AE-EE18FFCD4FF1}" sibTransId="{79CBDAEC-E493-42AE-B6CE-3ABB8491A787}"/>
    <dgm:cxn modelId="{752C373E-5E77-4269-A6CA-7E9A7A1C84C8}" type="presOf" srcId="{71531CFA-789F-40B7-A2E0-4E92FF9A8CC8}" destId="{C4B44BEE-FC25-4967-A50B-795BA5956D48}" srcOrd="0" destOrd="0" presId="urn:microsoft.com/office/officeart/2005/8/layout/list1"/>
    <dgm:cxn modelId="{04854472-FF3C-46D2-A301-90B817D9BDB4}" type="presOf" srcId="{5A4F1A52-C3AA-44FA-80C9-B8BA35286834}" destId="{7B19BDD9-42F3-46FE-ADAF-0EA87E9C1982}" srcOrd="0" destOrd="0" presId="urn:microsoft.com/office/officeart/2005/8/layout/list1"/>
    <dgm:cxn modelId="{015B5AEA-9301-481E-94B6-282E5B9BCC67}" type="presOf" srcId="{71531CFA-789F-40B7-A2E0-4E92FF9A8CC8}" destId="{AADB215E-AA23-4A62-851A-B6E6FFD49685}" srcOrd="1" destOrd="0" presId="urn:microsoft.com/office/officeart/2005/8/layout/list1"/>
    <dgm:cxn modelId="{19055347-4F2D-4A2D-997C-199A874193FF}" srcId="{5A4F1A52-C3AA-44FA-80C9-B8BA35286834}" destId="{71531CFA-789F-40B7-A2E0-4E92FF9A8CC8}" srcOrd="0" destOrd="0" parTransId="{CF08F952-7679-447A-927F-11822B8BF1DC}" sibTransId="{964B50AF-2C77-4AC9-A5D2-C1CC02BEEA44}"/>
    <dgm:cxn modelId="{87AF4C56-C840-4AC7-BC51-C141B0505DC0}" type="presOf" srcId="{BEA6B4B3-8DEF-4368-8136-B8E351DF9121}" destId="{EEFE6B3B-1699-4D8D-8BE6-BC885FE2B8E2}" srcOrd="1" destOrd="0" presId="urn:microsoft.com/office/officeart/2005/8/layout/list1"/>
    <dgm:cxn modelId="{39BE06B6-BE28-4BAA-87A9-057065142BD3}" type="presParOf" srcId="{7B19BDD9-42F3-46FE-ADAF-0EA87E9C1982}" destId="{70419BD4-5138-4F1B-B31D-415CB737CF8F}" srcOrd="0" destOrd="0" presId="urn:microsoft.com/office/officeart/2005/8/layout/list1"/>
    <dgm:cxn modelId="{405659C5-C8F3-4711-BB67-4160ABEF9D54}" type="presParOf" srcId="{70419BD4-5138-4F1B-B31D-415CB737CF8F}" destId="{C4B44BEE-FC25-4967-A50B-795BA5956D48}" srcOrd="0" destOrd="0" presId="urn:microsoft.com/office/officeart/2005/8/layout/list1"/>
    <dgm:cxn modelId="{00D6F7BD-3039-40D7-A89D-2AF0A98B71F1}" type="presParOf" srcId="{70419BD4-5138-4F1B-B31D-415CB737CF8F}" destId="{AADB215E-AA23-4A62-851A-B6E6FFD49685}" srcOrd="1" destOrd="0" presId="urn:microsoft.com/office/officeart/2005/8/layout/list1"/>
    <dgm:cxn modelId="{6781A023-E12D-481F-A4D0-C045A4B41888}" type="presParOf" srcId="{7B19BDD9-42F3-46FE-ADAF-0EA87E9C1982}" destId="{8BD13110-7825-4D68-B66A-D03DE9A54F16}" srcOrd="1" destOrd="0" presId="urn:microsoft.com/office/officeart/2005/8/layout/list1"/>
    <dgm:cxn modelId="{4488079C-3150-4E9A-90E4-EEFF2FF12C98}" type="presParOf" srcId="{7B19BDD9-42F3-46FE-ADAF-0EA87E9C1982}" destId="{DE31A833-3691-4F96-B91C-68978708F266}" srcOrd="2" destOrd="0" presId="urn:microsoft.com/office/officeart/2005/8/layout/list1"/>
    <dgm:cxn modelId="{E8531FD0-E3BD-43BA-AD7B-F74614FFA430}" type="presParOf" srcId="{7B19BDD9-42F3-46FE-ADAF-0EA87E9C1982}" destId="{D13E5FE9-65C0-49F2-843F-DAAFB06EDCCA}" srcOrd="3" destOrd="0" presId="urn:microsoft.com/office/officeart/2005/8/layout/list1"/>
    <dgm:cxn modelId="{F7917CF7-394F-4306-B5B0-66B9EC058D4F}" type="presParOf" srcId="{7B19BDD9-42F3-46FE-ADAF-0EA87E9C1982}" destId="{9FD5FD66-781C-404C-AEE2-589B1408420E}" srcOrd="4" destOrd="0" presId="urn:microsoft.com/office/officeart/2005/8/layout/list1"/>
    <dgm:cxn modelId="{0777DBF9-3CA7-41D2-B97A-B2768A6C6EBB}" type="presParOf" srcId="{9FD5FD66-781C-404C-AEE2-589B1408420E}" destId="{06031D2B-8C50-4DFB-A17C-FF89B1DE6355}" srcOrd="0" destOrd="0" presId="urn:microsoft.com/office/officeart/2005/8/layout/list1"/>
    <dgm:cxn modelId="{9ED042AA-1633-4480-BF8C-F51D2C960136}" type="presParOf" srcId="{9FD5FD66-781C-404C-AEE2-589B1408420E}" destId="{EEFE6B3B-1699-4D8D-8BE6-BC885FE2B8E2}" srcOrd="1" destOrd="0" presId="urn:microsoft.com/office/officeart/2005/8/layout/list1"/>
    <dgm:cxn modelId="{413578DB-2E5D-4F40-A32A-FAFBD1202552}" type="presParOf" srcId="{7B19BDD9-42F3-46FE-ADAF-0EA87E9C1982}" destId="{AFE4C2D1-00BC-42C3-A610-47EB22D6BE10}" srcOrd="5" destOrd="0" presId="urn:microsoft.com/office/officeart/2005/8/layout/list1"/>
    <dgm:cxn modelId="{9F0D754E-C14D-4264-AD0F-2D34E06D6B73}" type="presParOf" srcId="{7B19BDD9-42F3-46FE-ADAF-0EA87E9C1982}" destId="{0A53F553-AD86-4B64-8C6C-A4D8F3DC7C1B}" srcOrd="6" destOrd="0" presId="urn:microsoft.com/office/officeart/2005/8/layout/list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A4F1A52-C3AA-44FA-80C9-B8BA35286834}"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zh-TW" altLang="en-US"/>
        </a:p>
      </dgm:t>
    </dgm:pt>
    <dgm:pt modelId="{71531CFA-789F-40B7-A2E0-4E92FF9A8CC8}">
      <dgm:prSet phldrT="[文字]"/>
      <dgm:spPr/>
      <dgm:t>
        <a:bodyPr/>
        <a:lstStyle/>
        <a:p>
          <a:r>
            <a:rPr lang="en-US" altLang="zh-TW" dirty="0" smtClean="0"/>
            <a:t>A </a:t>
          </a:r>
          <a:r>
            <a:rPr lang="zh-TW" altLang="en-US" dirty="0" smtClean="0"/>
            <a:t>碩博士五年研發一貫模式</a:t>
          </a:r>
          <a:endParaRPr lang="zh-TW" altLang="en-US" dirty="0"/>
        </a:p>
      </dgm:t>
    </dgm:pt>
    <dgm:pt modelId="{CF08F952-7679-447A-927F-11822B8BF1DC}" type="parTrans" cxnId="{19055347-4F2D-4A2D-997C-199A874193FF}">
      <dgm:prSet/>
      <dgm:spPr/>
      <dgm:t>
        <a:bodyPr/>
        <a:lstStyle/>
        <a:p>
          <a:endParaRPr lang="zh-TW" altLang="en-US"/>
        </a:p>
      </dgm:t>
    </dgm:pt>
    <dgm:pt modelId="{964B50AF-2C77-4AC9-A5D2-C1CC02BEEA44}" type="sibTrans" cxnId="{19055347-4F2D-4A2D-997C-199A874193FF}">
      <dgm:prSet/>
      <dgm:spPr/>
      <dgm:t>
        <a:bodyPr/>
        <a:lstStyle/>
        <a:p>
          <a:endParaRPr lang="zh-TW" altLang="en-US"/>
        </a:p>
      </dgm:t>
    </dgm:pt>
    <dgm:pt modelId="{BEA6B4B3-8DEF-4368-8136-B8E351DF9121}">
      <dgm:prSet phldrT="[文字]"/>
      <dgm:spPr/>
      <dgm:t>
        <a:bodyPr/>
        <a:lstStyle/>
        <a:p>
          <a:r>
            <a:rPr lang="en-US" altLang="zh-TW" dirty="0" smtClean="0"/>
            <a:t>B </a:t>
          </a:r>
          <a:r>
            <a:rPr lang="zh-TW" altLang="en-US" dirty="0" smtClean="0"/>
            <a:t>博士四年研發模式</a:t>
          </a:r>
          <a:endParaRPr lang="zh-TW" altLang="en-US" dirty="0"/>
        </a:p>
      </dgm:t>
    </dgm:pt>
    <dgm:pt modelId="{3C2385A5-C551-4C00-93AE-EE18FFCD4FF1}" type="parTrans" cxnId="{C2074336-1887-44AD-BF1D-28D7A177B991}">
      <dgm:prSet/>
      <dgm:spPr/>
      <dgm:t>
        <a:bodyPr/>
        <a:lstStyle/>
        <a:p>
          <a:endParaRPr lang="zh-TW" altLang="en-US"/>
        </a:p>
      </dgm:t>
    </dgm:pt>
    <dgm:pt modelId="{79CBDAEC-E493-42AE-B6CE-3ABB8491A787}" type="sibTrans" cxnId="{C2074336-1887-44AD-BF1D-28D7A177B991}">
      <dgm:prSet/>
      <dgm:spPr/>
      <dgm:t>
        <a:bodyPr/>
        <a:lstStyle/>
        <a:p>
          <a:endParaRPr lang="zh-TW" altLang="en-US"/>
        </a:p>
      </dgm:t>
    </dgm:pt>
    <dgm:pt modelId="{7B19BDD9-42F3-46FE-ADAF-0EA87E9C1982}" type="pres">
      <dgm:prSet presAssocID="{5A4F1A52-C3AA-44FA-80C9-B8BA35286834}" presName="linear" presStyleCnt="0">
        <dgm:presLayoutVars>
          <dgm:dir/>
          <dgm:animLvl val="lvl"/>
          <dgm:resizeHandles val="exact"/>
        </dgm:presLayoutVars>
      </dgm:prSet>
      <dgm:spPr/>
      <dgm:t>
        <a:bodyPr/>
        <a:lstStyle/>
        <a:p>
          <a:endParaRPr lang="zh-TW" altLang="en-US"/>
        </a:p>
      </dgm:t>
    </dgm:pt>
    <dgm:pt modelId="{70419BD4-5138-4F1B-B31D-415CB737CF8F}" type="pres">
      <dgm:prSet presAssocID="{71531CFA-789F-40B7-A2E0-4E92FF9A8CC8}" presName="parentLin" presStyleCnt="0"/>
      <dgm:spPr/>
    </dgm:pt>
    <dgm:pt modelId="{C4B44BEE-FC25-4967-A50B-795BA5956D48}" type="pres">
      <dgm:prSet presAssocID="{71531CFA-789F-40B7-A2E0-4E92FF9A8CC8}" presName="parentLeftMargin" presStyleLbl="node1" presStyleIdx="0" presStyleCnt="2"/>
      <dgm:spPr/>
      <dgm:t>
        <a:bodyPr/>
        <a:lstStyle/>
        <a:p>
          <a:endParaRPr lang="zh-TW" altLang="en-US"/>
        </a:p>
      </dgm:t>
    </dgm:pt>
    <dgm:pt modelId="{AADB215E-AA23-4A62-851A-B6E6FFD49685}" type="pres">
      <dgm:prSet presAssocID="{71531CFA-789F-40B7-A2E0-4E92FF9A8CC8}" presName="parentText" presStyleLbl="node1" presStyleIdx="0" presStyleCnt="2" custScaleX="111930">
        <dgm:presLayoutVars>
          <dgm:chMax val="0"/>
          <dgm:bulletEnabled val="1"/>
        </dgm:presLayoutVars>
      </dgm:prSet>
      <dgm:spPr/>
      <dgm:t>
        <a:bodyPr/>
        <a:lstStyle/>
        <a:p>
          <a:endParaRPr lang="zh-TW" altLang="en-US"/>
        </a:p>
      </dgm:t>
    </dgm:pt>
    <dgm:pt modelId="{8BD13110-7825-4D68-B66A-D03DE9A54F16}" type="pres">
      <dgm:prSet presAssocID="{71531CFA-789F-40B7-A2E0-4E92FF9A8CC8}" presName="negativeSpace" presStyleCnt="0"/>
      <dgm:spPr/>
    </dgm:pt>
    <dgm:pt modelId="{DE31A833-3691-4F96-B91C-68978708F266}" type="pres">
      <dgm:prSet presAssocID="{71531CFA-789F-40B7-A2E0-4E92FF9A8CC8}" presName="childText" presStyleLbl="conFgAcc1" presStyleIdx="0" presStyleCnt="2">
        <dgm:presLayoutVars>
          <dgm:bulletEnabled val="1"/>
        </dgm:presLayoutVars>
      </dgm:prSet>
      <dgm:spPr/>
    </dgm:pt>
    <dgm:pt modelId="{D13E5FE9-65C0-49F2-843F-DAAFB06EDCCA}" type="pres">
      <dgm:prSet presAssocID="{964B50AF-2C77-4AC9-A5D2-C1CC02BEEA44}" presName="spaceBetweenRectangles" presStyleCnt="0"/>
      <dgm:spPr/>
    </dgm:pt>
    <dgm:pt modelId="{9FD5FD66-781C-404C-AEE2-589B1408420E}" type="pres">
      <dgm:prSet presAssocID="{BEA6B4B3-8DEF-4368-8136-B8E351DF9121}" presName="parentLin" presStyleCnt="0"/>
      <dgm:spPr/>
    </dgm:pt>
    <dgm:pt modelId="{06031D2B-8C50-4DFB-A17C-FF89B1DE6355}" type="pres">
      <dgm:prSet presAssocID="{BEA6B4B3-8DEF-4368-8136-B8E351DF9121}" presName="parentLeftMargin" presStyleLbl="node1" presStyleIdx="0" presStyleCnt="2"/>
      <dgm:spPr/>
      <dgm:t>
        <a:bodyPr/>
        <a:lstStyle/>
        <a:p>
          <a:endParaRPr lang="zh-TW" altLang="en-US"/>
        </a:p>
      </dgm:t>
    </dgm:pt>
    <dgm:pt modelId="{EEFE6B3B-1699-4D8D-8BE6-BC885FE2B8E2}" type="pres">
      <dgm:prSet presAssocID="{BEA6B4B3-8DEF-4368-8136-B8E351DF9121}" presName="parentText" presStyleLbl="node1" presStyleIdx="1" presStyleCnt="2" custScaleX="111930">
        <dgm:presLayoutVars>
          <dgm:chMax val="0"/>
          <dgm:bulletEnabled val="1"/>
        </dgm:presLayoutVars>
      </dgm:prSet>
      <dgm:spPr/>
      <dgm:t>
        <a:bodyPr/>
        <a:lstStyle/>
        <a:p>
          <a:endParaRPr lang="zh-TW" altLang="en-US"/>
        </a:p>
      </dgm:t>
    </dgm:pt>
    <dgm:pt modelId="{AFE4C2D1-00BC-42C3-A610-47EB22D6BE10}" type="pres">
      <dgm:prSet presAssocID="{BEA6B4B3-8DEF-4368-8136-B8E351DF9121}" presName="negativeSpace" presStyleCnt="0"/>
      <dgm:spPr/>
    </dgm:pt>
    <dgm:pt modelId="{0A53F553-AD86-4B64-8C6C-A4D8F3DC7C1B}" type="pres">
      <dgm:prSet presAssocID="{BEA6B4B3-8DEF-4368-8136-B8E351DF9121}" presName="childText" presStyleLbl="conFgAcc1" presStyleIdx="1" presStyleCnt="2">
        <dgm:presLayoutVars>
          <dgm:bulletEnabled val="1"/>
        </dgm:presLayoutVars>
      </dgm:prSet>
      <dgm:spPr/>
    </dgm:pt>
  </dgm:ptLst>
  <dgm:cxnLst>
    <dgm:cxn modelId="{AB1370EB-25D7-4AED-9EB0-517F68B12F02}" type="presOf" srcId="{BEA6B4B3-8DEF-4368-8136-B8E351DF9121}" destId="{06031D2B-8C50-4DFB-A17C-FF89B1DE6355}" srcOrd="0" destOrd="0" presId="urn:microsoft.com/office/officeart/2005/8/layout/list1"/>
    <dgm:cxn modelId="{C2074336-1887-44AD-BF1D-28D7A177B991}" srcId="{5A4F1A52-C3AA-44FA-80C9-B8BA35286834}" destId="{BEA6B4B3-8DEF-4368-8136-B8E351DF9121}" srcOrd="1" destOrd="0" parTransId="{3C2385A5-C551-4C00-93AE-EE18FFCD4FF1}" sibTransId="{79CBDAEC-E493-42AE-B6CE-3ABB8491A787}"/>
    <dgm:cxn modelId="{752C373E-5E77-4269-A6CA-7E9A7A1C84C8}" type="presOf" srcId="{71531CFA-789F-40B7-A2E0-4E92FF9A8CC8}" destId="{C4B44BEE-FC25-4967-A50B-795BA5956D48}" srcOrd="0" destOrd="0" presId="urn:microsoft.com/office/officeart/2005/8/layout/list1"/>
    <dgm:cxn modelId="{04854472-FF3C-46D2-A301-90B817D9BDB4}" type="presOf" srcId="{5A4F1A52-C3AA-44FA-80C9-B8BA35286834}" destId="{7B19BDD9-42F3-46FE-ADAF-0EA87E9C1982}" srcOrd="0" destOrd="0" presId="urn:microsoft.com/office/officeart/2005/8/layout/list1"/>
    <dgm:cxn modelId="{015B5AEA-9301-481E-94B6-282E5B9BCC67}" type="presOf" srcId="{71531CFA-789F-40B7-A2E0-4E92FF9A8CC8}" destId="{AADB215E-AA23-4A62-851A-B6E6FFD49685}" srcOrd="1" destOrd="0" presId="urn:microsoft.com/office/officeart/2005/8/layout/list1"/>
    <dgm:cxn modelId="{19055347-4F2D-4A2D-997C-199A874193FF}" srcId="{5A4F1A52-C3AA-44FA-80C9-B8BA35286834}" destId="{71531CFA-789F-40B7-A2E0-4E92FF9A8CC8}" srcOrd="0" destOrd="0" parTransId="{CF08F952-7679-447A-927F-11822B8BF1DC}" sibTransId="{964B50AF-2C77-4AC9-A5D2-C1CC02BEEA44}"/>
    <dgm:cxn modelId="{87AF4C56-C840-4AC7-BC51-C141B0505DC0}" type="presOf" srcId="{BEA6B4B3-8DEF-4368-8136-B8E351DF9121}" destId="{EEFE6B3B-1699-4D8D-8BE6-BC885FE2B8E2}" srcOrd="1" destOrd="0" presId="urn:microsoft.com/office/officeart/2005/8/layout/list1"/>
    <dgm:cxn modelId="{39BE06B6-BE28-4BAA-87A9-057065142BD3}" type="presParOf" srcId="{7B19BDD9-42F3-46FE-ADAF-0EA87E9C1982}" destId="{70419BD4-5138-4F1B-B31D-415CB737CF8F}" srcOrd="0" destOrd="0" presId="urn:microsoft.com/office/officeart/2005/8/layout/list1"/>
    <dgm:cxn modelId="{405659C5-C8F3-4711-BB67-4160ABEF9D54}" type="presParOf" srcId="{70419BD4-5138-4F1B-B31D-415CB737CF8F}" destId="{C4B44BEE-FC25-4967-A50B-795BA5956D48}" srcOrd="0" destOrd="0" presId="urn:microsoft.com/office/officeart/2005/8/layout/list1"/>
    <dgm:cxn modelId="{00D6F7BD-3039-40D7-A89D-2AF0A98B71F1}" type="presParOf" srcId="{70419BD4-5138-4F1B-B31D-415CB737CF8F}" destId="{AADB215E-AA23-4A62-851A-B6E6FFD49685}" srcOrd="1" destOrd="0" presId="urn:microsoft.com/office/officeart/2005/8/layout/list1"/>
    <dgm:cxn modelId="{6781A023-E12D-481F-A4D0-C045A4B41888}" type="presParOf" srcId="{7B19BDD9-42F3-46FE-ADAF-0EA87E9C1982}" destId="{8BD13110-7825-4D68-B66A-D03DE9A54F16}" srcOrd="1" destOrd="0" presId="urn:microsoft.com/office/officeart/2005/8/layout/list1"/>
    <dgm:cxn modelId="{4488079C-3150-4E9A-90E4-EEFF2FF12C98}" type="presParOf" srcId="{7B19BDD9-42F3-46FE-ADAF-0EA87E9C1982}" destId="{DE31A833-3691-4F96-B91C-68978708F266}" srcOrd="2" destOrd="0" presId="urn:microsoft.com/office/officeart/2005/8/layout/list1"/>
    <dgm:cxn modelId="{E8531FD0-E3BD-43BA-AD7B-F74614FFA430}" type="presParOf" srcId="{7B19BDD9-42F3-46FE-ADAF-0EA87E9C1982}" destId="{D13E5FE9-65C0-49F2-843F-DAAFB06EDCCA}" srcOrd="3" destOrd="0" presId="urn:microsoft.com/office/officeart/2005/8/layout/list1"/>
    <dgm:cxn modelId="{F7917CF7-394F-4306-B5B0-66B9EC058D4F}" type="presParOf" srcId="{7B19BDD9-42F3-46FE-ADAF-0EA87E9C1982}" destId="{9FD5FD66-781C-404C-AEE2-589B1408420E}" srcOrd="4" destOrd="0" presId="urn:microsoft.com/office/officeart/2005/8/layout/list1"/>
    <dgm:cxn modelId="{0777DBF9-3CA7-41D2-B97A-B2768A6C6EBB}" type="presParOf" srcId="{9FD5FD66-781C-404C-AEE2-589B1408420E}" destId="{06031D2B-8C50-4DFB-A17C-FF89B1DE6355}" srcOrd="0" destOrd="0" presId="urn:microsoft.com/office/officeart/2005/8/layout/list1"/>
    <dgm:cxn modelId="{9ED042AA-1633-4480-BF8C-F51D2C960136}" type="presParOf" srcId="{9FD5FD66-781C-404C-AEE2-589B1408420E}" destId="{EEFE6B3B-1699-4D8D-8BE6-BC885FE2B8E2}" srcOrd="1" destOrd="0" presId="urn:microsoft.com/office/officeart/2005/8/layout/list1"/>
    <dgm:cxn modelId="{413578DB-2E5D-4F40-A32A-FAFBD1202552}" type="presParOf" srcId="{7B19BDD9-42F3-46FE-ADAF-0EA87E9C1982}" destId="{AFE4C2D1-00BC-42C3-A610-47EB22D6BE10}" srcOrd="5" destOrd="0" presId="urn:microsoft.com/office/officeart/2005/8/layout/list1"/>
    <dgm:cxn modelId="{9F0D754E-C14D-4264-AD0F-2D34E06D6B73}" type="presParOf" srcId="{7B19BDD9-42F3-46FE-ADAF-0EA87E9C1982}" destId="{0A53F553-AD86-4B64-8C6C-A4D8F3DC7C1B}" srcOrd="6" destOrd="0" presId="urn:microsoft.com/office/officeart/2005/8/layout/list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A4F1A52-C3AA-44FA-80C9-B8BA35286834}"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zh-TW" altLang="en-US"/>
        </a:p>
      </dgm:t>
    </dgm:pt>
    <dgm:pt modelId="{71531CFA-789F-40B7-A2E0-4E92FF9A8CC8}">
      <dgm:prSet phldrT="[文字]"/>
      <dgm:spPr/>
      <dgm:t>
        <a:bodyPr/>
        <a:lstStyle/>
        <a:p>
          <a:r>
            <a:rPr lang="en-US" altLang="zh-TW" dirty="0" smtClean="0"/>
            <a:t>A </a:t>
          </a:r>
          <a:r>
            <a:rPr lang="zh-TW" altLang="en-US" dirty="0" smtClean="0"/>
            <a:t>碩博士五年研發一貫模式</a:t>
          </a:r>
          <a:endParaRPr lang="zh-TW" altLang="en-US" dirty="0"/>
        </a:p>
      </dgm:t>
    </dgm:pt>
    <dgm:pt modelId="{CF08F952-7679-447A-927F-11822B8BF1DC}" type="parTrans" cxnId="{19055347-4F2D-4A2D-997C-199A874193FF}">
      <dgm:prSet/>
      <dgm:spPr/>
      <dgm:t>
        <a:bodyPr/>
        <a:lstStyle/>
        <a:p>
          <a:endParaRPr lang="zh-TW" altLang="en-US"/>
        </a:p>
      </dgm:t>
    </dgm:pt>
    <dgm:pt modelId="{964B50AF-2C77-4AC9-A5D2-C1CC02BEEA44}" type="sibTrans" cxnId="{19055347-4F2D-4A2D-997C-199A874193FF}">
      <dgm:prSet/>
      <dgm:spPr/>
      <dgm:t>
        <a:bodyPr/>
        <a:lstStyle/>
        <a:p>
          <a:endParaRPr lang="zh-TW" altLang="en-US"/>
        </a:p>
      </dgm:t>
    </dgm:pt>
    <dgm:pt modelId="{BEA6B4B3-8DEF-4368-8136-B8E351DF9121}">
      <dgm:prSet phldrT="[文字]"/>
      <dgm:spPr/>
      <dgm:t>
        <a:bodyPr/>
        <a:lstStyle/>
        <a:p>
          <a:r>
            <a:rPr lang="en-US" altLang="zh-TW" dirty="0" smtClean="0"/>
            <a:t>B </a:t>
          </a:r>
          <a:r>
            <a:rPr lang="zh-TW" altLang="en-US" dirty="0" smtClean="0"/>
            <a:t>博士四年研發模式</a:t>
          </a:r>
          <a:endParaRPr lang="zh-TW" altLang="en-US" dirty="0"/>
        </a:p>
      </dgm:t>
    </dgm:pt>
    <dgm:pt modelId="{3C2385A5-C551-4C00-93AE-EE18FFCD4FF1}" type="parTrans" cxnId="{C2074336-1887-44AD-BF1D-28D7A177B991}">
      <dgm:prSet/>
      <dgm:spPr/>
      <dgm:t>
        <a:bodyPr/>
        <a:lstStyle/>
        <a:p>
          <a:endParaRPr lang="zh-TW" altLang="en-US"/>
        </a:p>
      </dgm:t>
    </dgm:pt>
    <dgm:pt modelId="{79CBDAEC-E493-42AE-B6CE-3ABB8491A787}" type="sibTrans" cxnId="{C2074336-1887-44AD-BF1D-28D7A177B991}">
      <dgm:prSet/>
      <dgm:spPr/>
      <dgm:t>
        <a:bodyPr/>
        <a:lstStyle/>
        <a:p>
          <a:endParaRPr lang="zh-TW" altLang="en-US"/>
        </a:p>
      </dgm:t>
    </dgm:pt>
    <dgm:pt modelId="{7B19BDD9-42F3-46FE-ADAF-0EA87E9C1982}" type="pres">
      <dgm:prSet presAssocID="{5A4F1A52-C3AA-44FA-80C9-B8BA35286834}" presName="linear" presStyleCnt="0">
        <dgm:presLayoutVars>
          <dgm:dir/>
          <dgm:animLvl val="lvl"/>
          <dgm:resizeHandles val="exact"/>
        </dgm:presLayoutVars>
      </dgm:prSet>
      <dgm:spPr/>
      <dgm:t>
        <a:bodyPr/>
        <a:lstStyle/>
        <a:p>
          <a:endParaRPr lang="zh-TW" altLang="en-US"/>
        </a:p>
      </dgm:t>
    </dgm:pt>
    <dgm:pt modelId="{70419BD4-5138-4F1B-B31D-415CB737CF8F}" type="pres">
      <dgm:prSet presAssocID="{71531CFA-789F-40B7-A2E0-4E92FF9A8CC8}" presName="parentLin" presStyleCnt="0"/>
      <dgm:spPr/>
    </dgm:pt>
    <dgm:pt modelId="{C4B44BEE-FC25-4967-A50B-795BA5956D48}" type="pres">
      <dgm:prSet presAssocID="{71531CFA-789F-40B7-A2E0-4E92FF9A8CC8}" presName="parentLeftMargin" presStyleLbl="node1" presStyleIdx="0" presStyleCnt="2"/>
      <dgm:spPr/>
      <dgm:t>
        <a:bodyPr/>
        <a:lstStyle/>
        <a:p>
          <a:endParaRPr lang="zh-TW" altLang="en-US"/>
        </a:p>
      </dgm:t>
    </dgm:pt>
    <dgm:pt modelId="{AADB215E-AA23-4A62-851A-B6E6FFD49685}" type="pres">
      <dgm:prSet presAssocID="{71531CFA-789F-40B7-A2E0-4E92FF9A8CC8}" presName="parentText" presStyleLbl="node1" presStyleIdx="0" presStyleCnt="2" custScaleX="111930">
        <dgm:presLayoutVars>
          <dgm:chMax val="0"/>
          <dgm:bulletEnabled val="1"/>
        </dgm:presLayoutVars>
      </dgm:prSet>
      <dgm:spPr/>
      <dgm:t>
        <a:bodyPr/>
        <a:lstStyle/>
        <a:p>
          <a:endParaRPr lang="zh-TW" altLang="en-US"/>
        </a:p>
      </dgm:t>
    </dgm:pt>
    <dgm:pt modelId="{8BD13110-7825-4D68-B66A-D03DE9A54F16}" type="pres">
      <dgm:prSet presAssocID="{71531CFA-789F-40B7-A2E0-4E92FF9A8CC8}" presName="negativeSpace" presStyleCnt="0"/>
      <dgm:spPr/>
    </dgm:pt>
    <dgm:pt modelId="{DE31A833-3691-4F96-B91C-68978708F266}" type="pres">
      <dgm:prSet presAssocID="{71531CFA-789F-40B7-A2E0-4E92FF9A8CC8}" presName="childText" presStyleLbl="conFgAcc1" presStyleIdx="0" presStyleCnt="2">
        <dgm:presLayoutVars>
          <dgm:bulletEnabled val="1"/>
        </dgm:presLayoutVars>
      </dgm:prSet>
      <dgm:spPr/>
    </dgm:pt>
    <dgm:pt modelId="{D13E5FE9-65C0-49F2-843F-DAAFB06EDCCA}" type="pres">
      <dgm:prSet presAssocID="{964B50AF-2C77-4AC9-A5D2-C1CC02BEEA44}" presName="spaceBetweenRectangles" presStyleCnt="0"/>
      <dgm:spPr/>
    </dgm:pt>
    <dgm:pt modelId="{9FD5FD66-781C-404C-AEE2-589B1408420E}" type="pres">
      <dgm:prSet presAssocID="{BEA6B4B3-8DEF-4368-8136-B8E351DF9121}" presName="parentLin" presStyleCnt="0"/>
      <dgm:spPr/>
    </dgm:pt>
    <dgm:pt modelId="{06031D2B-8C50-4DFB-A17C-FF89B1DE6355}" type="pres">
      <dgm:prSet presAssocID="{BEA6B4B3-8DEF-4368-8136-B8E351DF9121}" presName="parentLeftMargin" presStyleLbl="node1" presStyleIdx="0" presStyleCnt="2"/>
      <dgm:spPr/>
      <dgm:t>
        <a:bodyPr/>
        <a:lstStyle/>
        <a:p>
          <a:endParaRPr lang="zh-TW" altLang="en-US"/>
        </a:p>
      </dgm:t>
    </dgm:pt>
    <dgm:pt modelId="{EEFE6B3B-1699-4D8D-8BE6-BC885FE2B8E2}" type="pres">
      <dgm:prSet presAssocID="{BEA6B4B3-8DEF-4368-8136-B8E351DF9121}" presName="parentText" presStyleLbl="node1" presStyleIdx="1" presStyleCnt="2" custScaleX="111930">
        <dgm:presLayoutVars>
          <dgm:chMax val="0"/>
          <dgm:bulletEnabled val="1"/>
        </dgm:presLayoutVars>
      </dgm:prSet>
      <dgm:spPr/>
      <dgm:t>
        <a:bodyPr/>
        <a:lstStyle/>
        <a:p>
          <a:endParaRPr lang="zh-TW" altLang="en-US"/>
        </a:p>
      </dgm:t>
    </dgm:pt>
    <dgm:pt modelId="{AFE4C2D1-00BC-42C3-A610-47EB22D6BE10}" type="pres">
      <dgm:prSet presAssocID="{BEA6B4B3-8DEF-4368-8136-B8E351DF9121}" presName="negativeSpace" presStyleCnt="0"/>
      <dgm:spPr/>
    </dgm:pt>
    <dgm:pt modelId="{0A53F553-AD86-4B64-8C6C-A4D8F3DC7C1B}" type="pres">
      <dgm:prSet presAssocID="{BEA6B4B3-8DEF-4368-8136-B8E351DF9121}" presName="childText" presStyleLbl="conFgAcc1" presStyleIdx="1" presStyleCnt="2">
        <dgm:presLayoutVars>
          <dgm:bulletEnabled val="1"/>
        </dgm:presLayoutVars>
      </dgm:prSet>
      <dgm:spPr/>
    </dgm:pt>
  </dgm:ptLst>
  <dgm:cxnLst>
    <dgm:cxn modelId="{AB1370EB-25D7-4AED-9EB0-517F68B12F02}" type="presOf" srcId="{BEA6B4B3-8DEF-4368-8136-B8E351DF9121}" destId="{06031D2B-8C50-4DFB-A17C-FF89B1DE6355}" srcOrd="0" destOrd="0" presId="urn:microsoft.com/office/officeart/2005/8/layout/list1"/>
    <dgm:cxn modelId="{C2074336-1887-44AD-BF1D-28D7A177B991}" srcId="{5A4F1A52-C3AA-44FA-80C9-B8BA35286834}" destId="{BEA6B4B3-8DEF-4368-8136-B8E351DF9121}" srcOrd="1" destOrd="0" parTransId="{3C2385A5-C551-4C00-93AE-EE18FFCD4FF1}" sibTransId="{79CBDAEC-E493-42AE-B6CE-3ABB8491A787}"/>
    <dgm:cxn modelId="{752C373E-5E77-4269-A6CA-7E9A7A1C84C8}" type="presOf" srcId="{71531CFA-789F-40B7-A2E0-4E92FF9A8CC8}" destId="{C4B44BEE-FC25-4967-A50B-795BA5956D48}" srcOrd="0" destOrd="0" presId="urn:microsoft.com/office/officeart/2005/8/layout/list1"/>
    <dgm:cxn modelId="{04854472-FF3C-46D2-A301-90B817D9BDB4}" type="presOf" srcId="{5A4F1A52-C3AA-44FA-80C9-B8BA35286834}" destId="{7B19BDD9-42F3-46FE-ADAF-0EA87E9C1982}" srcOrd="0" destOrd="0" presId="urn:microsoft.com/office/officeart/2005/8/layout/list1"/>
    <dgm:cxn modelId="{015B5AEA-9301-481E-94B6-282E5B9BCC67}" type="presOf" srcId="{71531CFA-789F-40B7-A2E0-4E92FF9A8CC8}" destId="{AADB215E-AA23-4A62-851A-B6E6FFD49685}" srcOrd="1" destOrd="0" presId="urn:microsoft.com/office/officeart/2005/8/layout/list1"/>
    <dgm:cxn modelId="{19055347-4F2D-4A2D-997C-199A874193FF}" srcId="{5A4F1A52-C3AA-44FA-80C9-B8BA35286834}" destId="{71531CFA-789F-40B7-A2E0-4E92FF9A8CC8}" srcOrd="0" destOrd="0" parTransId="{CF08F952-7679-447A-927F-11822B8BF1DC}" sibTransId="{964B50AF-2C77-4AC9-A5D2-C1CC02BEEA44}"/>
    <dgm:cxn modelId="{87AF4C56-C840-4AC7-BC51-C141B0505DC0}" type="presOf" srcId="{BEA6B4B3-8DEF-4368-8136-B8E351DF9121}" destId="{EEFE6B3B-1699-4D8D-8BE6-BC885FE2B8E2}" srcOrd="1" destOrd="0" presId="urn:microsoft.com/office/officeart/2005/8/layout/list1"/>
    <dgm:cxn modelId="{39BE06B6-BE28-4BAA-87A9-057065142BD3}" type="presParOf" srcId="{7B19BDD9-42F3-46FE-ADAF-0EA87E9C1982}" destId="{70419BD4-5138-4F1B-B31D-415CB737CF8F}" srcOrd="0" destOrd="0" presId="urn:microsoft.com/office/officeart/2005/8/layout/list1"/>
    <dgm:cxn modelId="{405659C5-C8F3-4711-BB67-4160ABEF9D54}" type="presParOf" srcId="{70419BD4-5138-4F1B-B31D-415CB737CF8F}" destId="{C4B44BEE-FC25-4967-A50B-795BA5956D48}" srcOrd="0" destOrd="0" presId="urn:microsoft.com/office/officeart/2005/8/layout/list1"/>
    <dgm:cxn modelId="{00D6F7BD-3039-40D7-A89D-2AF0A98B71F1}" type="presParOf" srcId="{70419BD4-5138-4F1B-B31D-415CB737CF8F}" destId="{AADB215E-AA23-4A62-851A-B6E6FFD49685}" srcOrd="1" destOrd="0" presId="urn:microsoft.com/office/officeart/2005/8/layout/list1"/>
    <dgm:cxn modelId="{6781A023-E12D-481F-A4D0-C045A4B41888}" type="presParOf" srcId="{7B19BDD9-42F3-46FE-ADAF-0EA87E9C1982}" destId="{8BD13110-7825-4D68-B66A-D03DE9A54F16}" srcOrd="1" destOrd="0" presId="urn:microsoft.com/office/officeart/2005/8/layout/list1"/>
    <dgm:cxn modelId="{4488079C-3150-4E9A-90E4-EEFF2FF12C98}" type="presParOf" srcId="{7B19BDD9-42F3-46FE-ADAF-0EA87E9C1982}" destId="{DE31A833-3691-4F96-B91C-68978708F266}" srcOrd="2" destOrd="0" presId="urn:microsoft.com/office/officeart/2005/8/layout/list1"/>
    <dgm:cxn modelId="{E8531FD0-E3BD-43BA-AD7B-F74614FFA430}" type="presParOf" srcId="{7B19BDD9-42F3-46FE-ADAF-0EA87E9C1982}" destId="{D13E5FE9-65C0-49F2-843F-DAAFB06EDCCA}" srcOrd="3" destOrd="0" presId="urn:microsoft.com/office/officeart/2005/8/layout/list1"/>
    <dgm:cxn modelId="{F7917CF7-394F-4306-B5B0-66B9EC058D4F}" type="presParOf" srcId="{7B19BDD9-42F3-46FE-ADAF-0EA87E9C1982}" destId="{9FD5FD66-781C-404C-AEE2-589B1408420E}" srcOrd="4" destOrd="0" presId="urn:microsoft.com/office/officeart/2005/8/layout/list1"/>
    <dgm:cxn modelId="{0777DBF9-3CA7-41D2-B97A-B2768A6C6EBB}" type="presParOf" srcId="{9FD5FD66-781C-404C-AEE2-589B1408420E}" destId="{06031D2B-8C50-4DFB-A17C-FF89B1DE6355}" srcOrd="0" destOrd="0" presId="urn:microsoft.com/office/officeart/2005/8/layout/list1"/>
    <dgm:cxn modelId="{9ED042AA-1633-4480-BF8C-F51D2C960136}" type="presParOf" srcId="{9FD5FD66-781C-404C-AEE2-589B1408420E}" destId="{EEFE6B3B-1699-4D8D-8BE6-BC885FE2B8E2}" srcOrd="1" destOrd="0" presId="urn:microsoft.com/office/officeart/2005/8/layout/list1"/>
    <dgm:cxn modelId="{413578DB-2E5D-4F40-A32A-FAFBD1202552}" type="presParOf" srcId="{7B19BDD9-42F3-46FE-ADAF-0EA87E9C1982}" destId="{AFE4C2D1-00BC-42C3-A610-47EB22D6BE10}" srcOrd="5" destOrd="0" presId="urn:microsoft.com/office/officeart/2005/8/layout/list1"/>
    <dgm:cxn modelId="{9F0D754E-C14D-4264-AD0F-2D34E06D6B73}" type="presParOf" srcId="{7B19BDD9-42F3-46FE-ADAF-0EA87E9C1982}" destId="{0A53F553-AD86-4B64-8C6C-A4D8F3DC7C1B}" srcOrd="6" destOrd="0" presId="urn:microsoft.com/office/officeart/2005/8/layout/list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A4F1A52-C3AA-44FA-80C9-B8BA35286834}" type="doc">
      <dgm:prSet loTypeId="urn:microsoft.com/office/officeart/2005/8/layout/list1" loCatId="list" qsTypeId="urn:microsoft.com/office/officeart/2005/8/quickstyle/simple1" qsCatId="simple" csTypeId="urn:microsoft.com/office/officeart/2005/8/colors/colorful4" csCatId="colorful" phldr="1"/>
      <dgm:spPr/>
      <dgm:t>
        <a:bodyPr/>
        <a:lstStyle/>
        <a:p>
          <a:endParaRPr lang="zh-TW" altLang="en-US"/>
        </a:p>
      </dgm:t>
    </dgm:pt>
    <dgm:pt modelId="{8387A39D-39F9-454C-965B-4B82E3A53443}">
      <dgm:prSet phldrT="[文字]"/>
      <dgm:spPr/>
      <dgm:t>
        <a:bodyPr/>
        <a:lstStyle/>
        <a:p>
          <a:r>
            <a:rPr lang="en-US" altLang="zh-TW" dirty="0" smtClean="0"/>
            <a:t>C </a:t>
          </a:r>
          <a:r>
            <a:rPr lang="zh-TW" altLang="en-US" dirty="0" smtClean="0"/>
            <a:t>跨部會合作培育博士生實務研發模式</a:t>
          </a:r>
          <a:endParaRPr lang="zh-TW" altLang="en-US" dirty="0"/>
        </a:p>
      </dgm:t>
    </dgm:pt>
    <dgm:pt modelId="{A9FF0ADF-2296-427D-ACD4-7118F55B517E}" type="parTrans" cxnId="{0C059997-8300-4AF0-9AEB-B12A5C692880}">
      <dgm:prSet/>
      <dgm:spPr/>
      <dgm:t>
        <a:bodyPr/>
        <a:lstStyle/>
        <a:p>
          <a:endParaRPr lang="zh-TW" altLang="en-US"/>
        </a:p>
      </dgm:t>
    </dgm:pt>
    <dgm:pt modelId="{E645AAAF-8462-4105-A678-A60CBD243CAE}" type="sibTrans" cxnId="{0C059997-8300-4AF0-9AEB-B12A5C692880}">
      <dgm:prSet/>
      <dgm:spPr/>
      <dgm:t>
        <a:bodyPr/>
        <a:lstStyle/>
        <a:p>
          <a:endParaRPr lang="zh-TW" altLang="en-US"/>
        </a:p>
      </dgm:t>
    </dgm:pt>
    <dgm:pt modelId="{7B19BDD9-42F3-46FE-ADAF-0EA87E9C1982}" type="pres">
      <dgm:prSet presAssocID="{5A4F1A52-C3AA-44FA-80C9-B8BA35286834}" presName="linear" presStyleCnt="0">
        <dgm:presLayoutVars>
          <dgm:dir/>
          <dgm:animLvl val="lvl"/>
          <dgm:resizeHandles val="exact"/>
        </dgm:presLayoutVars>
      </dgm:prSet>
      <dgm:spPr/>
      <dgm:t>
        <a:bodyPr/>
        <a:lstStyle/>
        <a:p>
          <a:endParaRPr lang="zh-TW" altLang="en-US"/>
        </a:p>
      </dgm:t>
    </dgm:pt>
    <dgm:pt modelId="{1AE84AFD-50FD-4BD1-9FE6-623E58AB1AA6}" type="pres">
      <dgm:prSet presAssocID="{8387A39D-39F9-454C-965B-4B82E3A53443}" presName="parentLin" presStyleCnt="0"/>
      <dgm:spPr/>
    </dgm:pt>
    <dgm:pt modelId="{CCAD848D-AC70-4A86-903D-461E02864901}" type="pres">
      <dgm:prSet presAssocID="{8387A39D-39F9-454C-965B-4B82E3A53443}" presName="parentLeftMargin" presStyleLbl="node1" presStyleIdx="0" presStyleCnt="1"/>
      <dgm:spPr/>
      <dgm:t>
        <a:bodyPr/>
        <a:lstStyle/>
        <a:p>
          <a:endParaRPr lang="zh-TW" altLang="en-US"/>
        </a:p>
      </dgm:t>
    </dgm:pt>
    <dgm:pt modelId="{89EC22E6-B95B-495D-9824-95BABA791426}" type="pres">
      <dgm:prSet presAssocID="{8387A39D-39F9-454C-965B-4B82E3A53443}" presName="parentText" presStyleLbl="node1" presStyleIdx="0" presStyleCnt="1" custScaleX="111930">
        <dgm:presLayoutVars>
          <dgm:chMax val="0"/>
          <dgm:bulletEnabled val="1"/>
        </dgm:presLayoutVars>
      </dgm:prSet>
      <dgm:spPr/>
      <dgm:t>
        <a:bodyPr/>
        <a:lstStyle/>
        <a:p>
          <a:endParaRPr lang="zh-TW" altLang="en-US"/>
        </a:p>
      </dgm:t>
    </dgm:pt>
    <dgm:pt modelId="{E34720DB-2A8D-49E4-89BD-B7DB58EEABC6}" type="pres">
      <dgm:prSet presAssocID="{8387A39D-39F9-454C-965B-4B82E3A53443}" presName="negativeSpace" presStyleCnt="0"/>
      <dgm:spPr/>
    </dgm:pt>
    <dgm:pt modelId="{01C6D550-F354-4A49-8F24-5E51585A5672}" type="pres">
      <dgm:prSet presAssocID="{8387A39D-39F9-454C-965B-4B82E3A53443}" presName="childText" presStyleLbl="conFgAcc1" presStyleIdx="0" presStyleCnt="1">
        <dgm:presLayoutVars>
          <dgm:bulletEnabled val="1"/>
        </dgm:presLayoutVars>
      </dgm:prSet>
      <dgm:spPr/>
    </dgm:pt>
  </dgm:ptLst>
  <dgm:cxnLst>
    <dgm:cxn modelId="{0C059997-8300-4AF0-9AEB-B12A5C692880}" srcId="{5A4F1A52-C3AA-44FA-80C9-B8BA35286834}" destId="{8387A39D-39F9-454C-965B-4B82E3A53443}" srcOrd="0" destOrd="0" parTransId="{A9FF0ADF-2296-427D-ACD4-7118F55B517E}" sibTransId="{E645AAAF-8462-4105-A678-A60CBD243CAE}"/>
    <dgm:cxn modelId="{0A81BF14-1069-49E8-9780-D55F2FC909DF}" type="presOf" srcId="{8387A39D-39F9-454C-965B-4B82E3A53443}" destId="{CCAD848D-AC70-4A86-903D-461E02864901}" srcOrd="0" destOrd="0" presId="urn:microsoft.com/office/officeart/2005/8/layout/list1"/>
    <dgm:cxn modelId="{C4A15474-A767-48EA-A3EE-DD6D250253F2}" type="presOf" srcId="{8387A39D-39F9-454C-965B-4B82E3A53443}" destId="{89EC22E6-B95B-495D-9824-95BABA791426}" srcOrd="1" destOrd="0" presId="urn:microsoft.com/office/officeart/2005/8/layout/list1"/>
    <dgm:cxn modelId="{04854472-FF3C-46D2-A301-90B817D9BDB4}" type="presOf" srcId="{5A4F1A52-C3AA-44FA-80C9-B8BA35286834}" destId="{7B19BDD9-42F3-46FE-ADAF-0EA87E9C1982}" srcOrd="0" destOrd="0" presId="urn:microsoft.com/office/officeart/2005/8/layout/list1"/>
    <dgm:cxn modelId="{6ECFE048-DA11-495C-9FDD-C6C802C11EE0}" type="presParOf" srcId="{7B19BDD9-42F3-46FE-ADAF-0EA87E9C1982}" destId="{1AE84AFD-50FD-4BD1-9FE6-623E58AB1AA6}" srcOrd="0" destOrd="0" presId="urn:microsoft.com/office/officeart/2005/8/layout/list1"/>
    <dgm:cxn modelId="{11414C96-AEBE-4E77-81F3-D4A2483A8E3F}" type="presParOf" srcId="{1AE84AFD-50FD-4BD1-9FE6-623E58AB1AA6}" destId="{CCAD848D-AC70-4A86-903D-461E02864901}" srcOrd="0" destOrd="0" presId="urn:microsoft.com/office/officeart/2005/8/layout/list1"/>
    <dgm:cxn modelId="{D8ECBEEE-CBF8-4568-B6EC-0DDB4ACA7D95}" type="presParOf" srcId="{1AE84AFD-50FD-4BD1-9FE6-623E58AB1AA6}" destId="{89EC22E6-B95B-495D-9824-95BABA791426}" srcOrd="1" destOrd="0" presId="urn:microsoft.com/office/officeart/2005/8/layout/list1"/>
    <dgm:cxn modelId="{D7FEBEA4-6F15-4DDF-A2A7-318F48A7FAAC}" type="presParOf" srcId="{7B19BDD9-42F3-46FE-ADAF-0EA87E9C1982}" destId="{E34720DB-2A8D-49E4-89BD-B7DB58EEABC6}" srcOrd="1" destOrd="0" presId="urn:microsoft.com/office/officeart/2005/8/layout/list1"/>
    <dgm:cxn modelId="{E8AFCCC8-2A89-4B94-8992-4EDFD13C7234}" type="presParOf" srcId="{7B19BDD9-42F3-46FE-ADAF-0EA87E9C1982}" destId="{01C6D550-F354-4A49-8F24-5E51585A5672}" srcOrd="2" destOrd="0" presId="urn:microsoft.com/office/officeart/2005/8/layout/list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43D74C7A-D4C3-4A66-9515-C765D4A2655E}" type="doc">
      <dgm:prSet loTypeId="urn:microsoft.com/office/officeart/2005/8/layout/hProcess11" loCatId="process" qsTypeId="urn:microsoft.com/office/officeart/2005/8/quickstyle/simple1" qsCatId="simple" csTypeId="urn:microsoft.com/office/officeart/2005/8/colors/colorful1" csCatId="colorful" phldr="1"/>
      <dgm:spPr/>
    </dgm:pt>
    <dgm:pt modelId="{906AD26E-47BE-4CA4-A6F4-A2A0A2BEA8F7}">
      <dgm:prSet phldrT="[文字]" custT="1"/>
      <dgm:spPr/>
      <dgm:t>
        <a:bodyPr/>
        <a:lstStyle/>
        <a:p>
          <a:r>
            <a:rPr lang="zh-TW" altLang="en-US" sz="2400" dirty="0" smtClean="0">
              <a:latin typeface="微軟正黑體" panose="020B0604030504040204" pitchFamily="34" charset="-120"/>
              <a:ea typeface="微軟正黑體" panose="020B0604030504040204" pitchFamily="34" charset="-120"/>
            </a:rPr>
            <a:t>已獲得其他部會產學合作研究計畫補助</a:t>
          </a:r>
          <a:endParaRPr lang="zh-TW" altLang="en-US" sz="2400" dirty="0">
            <a:latin typeface="微軟正黑體" panose="020B0604030504040204" pitchFamily="34" charset="-120"/>
            <a:ea typeface="微軟正黑體" panose="020B0604030504040204" pitchFamily="34" charset="-120"/>
          </a:endParaRPr>
        </a:p>
      </dgm:t>
    </dgm:pt>
    <dgm:pt modelId="{B717FC49-AB7B-4EBA-98FC-5BFE2288DECF}" type="parTrans" cxnId="{91DF509B-2E4D-4E78-A7FF-6384547BFC86}">
      <dgm:prSet/>
      <dgm:spPr/>
      <dgm:t>
        <a:bodyPr/>
        <a:lstStyle/>
        <a:p>
          <a:endParaRPr lang="zh-TW" altLang="en-US">
            <a:latin typeface="微軟正黑體" panose="020B0604030504040204" pitchFamily="34" charset="-120"/>
            <a:ea typeface="微軟正黑體" panose="020B0604030504040204" pitchFamily="34" charset="-120"/>
          </a:endParaRPr>
        </a:p>
      </dgm:t>
    </dgm:pt>
    <dgm:pt modelId="{9CC362F9-6E62-4E01-A40D-61E7CD00A84E}" type="sibTrans" cxnId="{91DF509B-2E4D-4E78-A7FF-6384547BFC86}">
      <dgm:prSet/>
      <dgm:spPr/>
      <dgm:t>
        <a:bodyPr/>
        <a:lstStyle/>
        <a:p>
          <a:endParaRPr lang="zh-TW" altLang="en-US">
            <a:latin typeface="微軟正黑體" panose="020B0604030504040204" pitchFamily="34" charset="-120"/>
            <a:ea typeface="微軟正黑體" panose="020B0604030504040204" pitchFamily="34" charset="-120"/>
          </a:endParaRPr>
        </a:p>
      </dgm:t>
    </dgm:pt>
    <dgm:pt modelId="{A516F3B0-E028-43B4-B2D7-E2EC7117A76C}">
      <dgm:prSet phldrT="[文字]" custT="1"/>
      <dgm:spPr/>
      <dgm:t>
        <a:bodyPr/>
        <a:lstStyle/>
        <a:p>
          <a:r>
            <a:rPr lang="zh-TW" altLang="en-US" sz="2400" dirty="0" smtClean="0">
              <a:latin typeface="微軟正黑體" panose="020B0604030504040204" pitchFamily="34" charset="-120"/>
              <a:ea typeface="微軟正黑體" panose="020B0604030504040204" pitchFamily="34" charset="-120"/>
            </a:rPr>
            <a:t>該計畫內培育博士班三年級以上學生</a:t>
          </a:r>
          <a:endParaRPr lang="zh-TW" altLang="en-US" sz="2400" dirty="0">
            <a:latin typeface="微軟正黑體" panose="020B0604030504040204" pitchFamily="34" charset="-120"/>
            <a:ea typeface="微軟正黑體" panose="020B0604030504040204" pitchFamily="34" charset="-120"/>
          </a:endParaRPr>
        </a:p>
      </dgm:t>
    </dgm:pt>
    <dgm:pt modelId="{DF781944-5031-4DDB-A260-3BC831ABF9CB}" type="parTrans" cxnId="{143C2F67-9D4B-4AA8-96CB-8AF99970A7ED}">
      <dgm:prSet/>
      <dgm:spPr/>
      <dgm:t>
        <a:bodyPr/>
        <a:lstStyle/>
        <a:p>
          <a:endParaRPr lang="zh-TW" altLang="en-US">
            <a:latin typeface="微軟正黑體" panose="020B0604030504040204" pitchFamily="34" charset="-120"/>
            <a:ea typeface="微軟正黑體" panose="020B0604030504040204" pitchFamily="34" charset="-120"/>
          </a:endParaRPr>
        </a:p>
      </dgm:t>
    </dgm:pt>
    <dgm:pt modelId="{A3E116C5-798B-454A-8505-7D8D0137C3F7}" type="sibTrans" cxnId="{143C2F67-9D4B-4AA8-96CB-8AF99970A7ED}">
      <dgm:prSet/>
      <dgm:spPr/>
      <dgm:t>
        <a:bodyPr/>
        <a:lstStyle/>
        <a:p>
          <a:endParaRPr lang="zh-TW" altLang="en-US">
            <a:latin typeface="微軟正黑體" panose="020B0604030504040204" pitchFamily="34" charset="-120"/>
            <a:ea typeface="微軟正黑體" panose="020B0604030504040204" pitchFamily="34" charset="-120"/>
          </a:endParaRPr>
        </a:p>
      </dgm:t>
    </dgm:pt>
    <dgm:pt modelId="{B3F75A56-60B8-40BF-A852-FDFAAA49119D}">
      <dgm:prSet phldrT="[文字]"/>
      <dgm:spPr/>
      <dgm:t>
        <a:bodyPr/>
        <a:lstStyle/>
        <a:p>
          <a:r>
            <a:rPr lang="zh-TW" altLang="en-US" dirty="0" smtClean="0">
              <a:latin typeface="微軟正黑體" panose="020B0604030504040204" pitchFamily="34" charset="-120"/>
              <a:ea typeface="微軟正黑體" panose="020B0604030504040204" pitchFamily="34" charset="-120"/>
            </a:rPr>
            <a:t>向教育部申請博士生獎助學金</a:t>
          </a:r>
          <a:endParaRPr lang="zh-TW" altLang="en-US" dirty="0">
            <a:latin typeface="微軟正黑體" panose="020B0604030504040204" pitchFamily="34" charset="-120"/>
            <a:ea typeface="微軟正黑體" panose="020B0604030504040204" pitchFamily="34" charset="-120"/>
          </a:endParaRPr>
        </a:p>
      </dgm:t>
    </dgm:pt>
    <dgm:pt modelId="{25C2E031-816F-4843-8BF7-2591C245D1E5}" type="parTrans" cxnId="{DA7714B0-241F-4A54-BA10-26C863B05AC8}">
      <dgm:prSet/>
      <dgm:spPr/>
      <dgm:t>
        <a:bodyPr/>
        <a:lstStyle/>
        <a:p>
          <a:endParaRPr lang="zh-TW" altLang="en-US">
            <a:latin typeface="微軟正黑體" panose="020B0604030504040204" pitchFamily="34" charset="-120"/>
            <a:ea typeface="微軟正黑體" panose="020B0604030504040204" pitchFamily="34" charset="-120"/>
          </a:endParaRPr>
        </a:p>
      </dgm:t>
    </dgm:pt>
    <dgm:pt modelId="{8E83D33A-585E-4421-8EDA-D819D742F0DD}" type="sibTrans" cxnId="{DA7714B0-241F-4A54-BA10-26C863B05AC8}">
      <dgm:prSet/>
      <dgm:spPr/>
      <dgm:t>
        <a:bodyPr/>
        <a:lstStyle/>
        <a:p>
          <a:endParaRPr lang="zh-TW" altLang="en-US">
            <a:latin typeface="微軟正黑體" panose="020B0604030504040204" pitchFamily="34" charset="-120"/>
            <a:ea typeface="微軟正黑體" panose="020B0604030504040204" pitchFamily="34" charset="-120"/>
          </a:endParaRPr>
        </a:p>
      </dgm:t>
    </dgm:pt>
    <dgm:pt modelId="{B7CECC8A-6071-4686-B479-5A3EAD1746ED}" type="pres">
      <dgm:prSet presAssocID="{43D74C7A-D4C3-4A66-9515-C765D4A2655E}" presName="Name0" presStyleCnt="0">
        <dgm:presLayoutVars>
          <dgm:dir/>
          <dgm:resizeHandles val="exact"/>
        </dgm:presLayoutVars>
      </dgm:prSet>
      <dgm:spPr/>
    </dgm:pt>
    <dgm:pt modelId="{198453D9-C4DA-4A71-A518-B0B048E805AC}" type="pres">
      <dgm:prSet presAssocID="{43D74C7A-D4C3-4A66-9515-C765D4A2655E}" presName="arrow" presStyleLbl="bgShp" presStyleIdx="0" presStyleCnt="1"/>
      <dgm:spPr/>
    </dgm:pt>
    <dgm:pt modelId="{24C3589E-0132-4BD2-A1A0-ED5EB6008109}" type="pres">
      <dgm:prSet presAssocID="{43D74C7A-D4C3-4A66-9515-C765D4A2655E}" presName="points" presStyleCnt="0"/>
      <dgm:spPr/>
    </dgm:pt>
    <dgm:pt modelId="{1C9151D6-8D38-4560-9B75-BFF3CD4FCB03}" type="pres">
      <dgm:prSet presAssocID="{906AD26E-47BE-4CA4-A6F4-A2A0A2BEA8F7}" presName="compositeA" presStyleCnt="0"/>
      <dgm:spPr/>
    </dgm:pt>
    <dgm:pt modelId="{5C5B53C0-681B-4DCE-9291-11D59BBDC5E1}" type="pres">
      <dgm:prSet presAssocID="{906AD26E-47BE-4CA4-A6F4-A2A0A2BEA8F7}" presName="textA" presStyleLbl="revTx" presStyleIdx="0" presStyleCnt="3" custScaleX="97640">
        <dgm:presLayoutVars>
          <dgm:bulletEnabled val="1"/>
        </dgm:presLayoutVars>
      </dgm:prSet>
      <dgm:spPr/>
      <dgm:t>
        <a:bodyPr/>
        <a:lstStyle/>
        <a:p>
          <a:endParaRPr lang="zh-TW" altLang="en-US"/>
        </a:p>
      </dgm:t>
    </dgm:pt>
    <dgm:pt modelId="{792FEEB9-F0F7-448E-B0CF-553F4837C1DB}" type="pres">
      <dgm:prSet presAssocID="{906AD26E-47BE-4CA4-A6F4-A2A0A2BEA8F7}" presName="circleA" presStyleLbl="node1" presStyleIdx="0" presStyleCnt="3"/>
      <dgm:spPr/>
    </dgm:pt>
    <dgm:pt modelId="{A3EA28EA-3D02-44D5-9682-465568766B70}" type="pres">
      <dgm:prSet presAssocID="{906AD26E-47BE-4CA4-A6F4-A2A0A2BEA8F7}" presName="spaceA" presStyleCnt="0"/>
      <dgm:spPr/>
    </dgm:pt>
    <dgm:pt modelId="{373827FE-8425-41A4-B090-1EF75C4E8FDB}" type="pres">
      <dgm:prSet presAssocID="{9CC362F9-6E62-4E01-A40D-61E7CD00A84E}" presName="space" presStyleCnt="0"/>
      <dgm:spPr/>
    </dgm:pt>
    <dgm:pt modelId="{D3C5C107-0A24-40C7-B1C6-5694AEEE736E}" type="pres">
      <dgm:prSet presAssocID="{A516F3B0-E028-43B4-B2D7-E2EC7117A76C}" presName="compositeB" presStyleCnt="0"/>
      <dgm:spPr/>
    </dgm:pt>
    <dgm:pt modelId="{872AEDD9-F11E-456C-B1EC-8AB3F35ED067}" type="pres">
      <dgm:prSet presAssocID="{A516F3B0-E028-43B4-B2D7-E2EC7117A76C}" presName="textB" presStyleLbl="revTx" presStyleIdx="1" presStyleCnt="3" custScaleX="96197">
        <dgm:presLayoutVars>
          <dgm:bulletEnabled val="1"/>
        </dgm:presLayoutVars>
      </dgm:prSet>
      <dgm:spPr/>
      <dgm:t>
        <a:bodyPr/>
        <a:lstStyle/>
        <a:p>
          <a:endParaRPr lang="zh-TW" altLang="en-US"/>
        </a:p>
      </dgm:t>
    </dgm:pt>
    <dgm:pt modelId="{D329D292-357B-4D60-9668-0B92C6AA965A}" type="pres">
      <dgm:prSet presAssocID="{A516F3B0-E028-43B4-B2D7-E2EC7117A76C}" presName="circleB" presStyleLbl="node1" presStyleIdx="1" presStyleCnt="3"/>
      <dgm:spPr/>
    </dgm:pt>
    <dgm:pt modelId="{6C5ABC64-333C-4D25-8A7D-659959D05C5E}" type="pres">
      <dgm:prSet presAssocID="{A516F3B0-E028-43B4-B2D7-E2EC7117A76C}" presName="spaceB" presStyleCnt="0"/>
      <dgm:spPr/>
    </dgm:pt>
    <dgm:pt modelId="{EDDB683E-6F59-44C5-97F1-4F4673D833C3}" type="pres">
      <dgm:prSet presAssocID="{A3E116C5-798B-454A-8505-7D8D0137C3F7}" presName="space" presStyleCnt="0"/>
      <dgm:spPr/>
    </dgm:pt>
    <dgm:pt modelId="{C31A6D33-7D99-468C-851D-8D9AF2135A37}" type="pres">
      <dgm:prSet presAssocID="{B3F75A56-60B8-40BF-A852-FDFAAA49119D}" presName="compositeA" presStyleCnt="0"/>
      <dgm:spPr/>
    </dgm:pt>
    <dgm:pt modelId="{3F5FF90B-C344-4D16-8444-556B1BE55B1F}" type="pres">
      <dgm:prSet presAssocID="{B3F75A56-60B8-40BF-A852-FDFAAA49119D}" presName="textA" presStyleLbl="revTx" presStyleIdx="2" presStyleCnt="3">
        <dgm:presLayoutVars>
          <dgm:bulletEnabled val="1"/>
        </dgm:presLayoutVars>
      </dgm:prSet>
      <dgm:spPr/>
      <dgm:t>
        <a:bodyPr/>
        <a:lstStyle/>
        <a:p>
          <a:endParaRPr lang="zh-TW" altLang="en-US"/>
        </a:p>
      </dgm:t>
    </dgm:pt>
    <dgm:pt modelId="{DA65F27B-0681-456B-BF39-A88F7337C19A}" type="pres">
      <dgm:prSet presAssocID="{B3F75A56-60B8-40BF-A852-FDFAAA49119D}" presName="circleA" presStyleLbl="node1" presStyleIdx="2" presStyleCnt="3"/>
      <dgm:spPr/>
    </dgm:pt>
    <dgm:pt modelId="{676F6C25-F5B7-4C44-8631-AC98F2E9ABAA}" type="pres">
      <dgm:prSet presAssocID="{B3F75A56-60B8-40BF-A852-FDFAAA49119D}" presName="spaceA" presStyleCnt="0"/>
      <dgm:spPr/>
    </dgm:pt>
  </dgm:ptLst>
  <dgm:cxnLst>
    <dgm:cxn modelId="{143C2F67-9D4B-4AA8-96CB-8AF99970A7ED}" srcId="{43D74C7A-D4C3-4A66-9515-C765D4A2655E}" destId="{A516F3B0-E028-43B4-B2D7-E2EC7117A76C}" srcOrd="1" destOrd="0" parTransId="{DF781944-5031-4DDB-A260-3BC831ABF9CB}" sibTransId="{A3E116C5-798B-454A-8505-7D8D0137C3F7}"/>
    <dgm:cxn modelId="{08CAAFFF-0DA6-499A-9A8F-8597AB7A768F}" type="presOf" srcId="{43D74C7A-D4C3-4A66-9515-C765D4A2655E}" destId="{B7CECC8A-6071-4686-B479-5A3EAD1746ED}" srcOrd="0" destOrd="0" presId="urn:microsoft.com/office/officeart/2005/8/layout/hProcess11"/>
    <dgm:cxn modelId="{8CD7E248-A9D8-491C-8697-464A6D9E5C76}" type="presOf" srcId="{A516F3B0-E028-43B4-B2D7-E2EC7117A76C}" destId="{872AEDD9-F11E-456C-B1EC-8AB3F35ED067}" srcOrd="0" destOrd="0" presId="urn:microsoft.com/office/officeart/2005/8/layout/hProcess11"/>
    <dgm:cxn modelId="{ACA68DBF-D5AF-4721-8F3E-6EE7EB1F4A93}" type="presOf" srcId="{B3F75A56-60B8-40BF-A852-FDFAAA49119D}" destId="{3F5FF90B-C344-4D16-8444-556B1BE55B1F}" srcOrd="0" destOrd="0" presId="urn:microsoft.com/office/officeart/2005/8/layout/hProcess11"/>
    <dgm:cxn modelId="{7DBB7DE3-4D2C-4523-A605-BF896772B793}" type="presOf" srcId="{906AD26E-47BE-4CA4-A6F4-A2A0A2BEA8F7}" destId="{5C5B53C0-681B-4DCE-9291-11D59BBDC5E1}" srcOrd="0" destOrd="0" presId="urn:microsoft.com/office/officeart/2005/8/layout/hProcess11"/>
    <dgm:cxn modelId="{91DF509B-2E4D-4E78-A7FF-6384547BFC86}" srcId="{43D74C7A-D4C3-4A66-9515-C765D4A2655E}" destId="{906AD26E-47BE-4CA4-A6F4-A2A0A2BEA8F7}" srcOrd="0" destOrd="0" parTransId="{B717FC49-AB7B-4EBA-98FC-5BFE2288DECF}" sibTransId="{9CC362F9-6E62-4E01-A40D-61E7CD00A84E}"/>
    <dgm:cxn modelId="{DA7714B0-241F-4A54-BA10-26C863B05AC8}" srcId="{43D74C7A-D4C3-4A66-9515-C765D4A2655E}" destId="{B3F75A56-60B8-40BF-A852-FDFAAA49119D}" srcOrd="2" destOrd="0" parTransId="{25C2E031-816F-4843-8BF7-2591C245D1E5}" sibTransId="{8E83D33A-585E-4421-8EDA-D819D742F0DD}"/>
    <dgm:cxn modelId="{7DB612BB-0CB7-4AFB-9ACA-FD9123B686AA}" type="presParOf" srcId="{B7CECC8A-6071-4686-B479-5A3EAD1746ED}" destId="{198453D9-C4DA-4A71-A518-B0B048E805AC}" srcOrd="0" destOrd="0" presId="urn:microsoft.com/office/officeart/2005/8/layout/hProcess11"/>
    <dgm:cxn modelId="{7EA217CC-7FA6-4B30-A1D2-70D2A9BB2750}" type="presParOf" srcId="{B7CECC8A-6071-4686-B479-5A3EAD1746ED}" destId="{24C3589E-0132-4BD2-A1A0-ED5EB6008109}" srcOrd="1" destOrd="0" presId="urn:microsoft.com/office/officeart/2005/8/layout/hProcess11"/>
    <dgm:cxn modelId="{E0EA748F-464B-4B95-A516-3753F0C71531}" type="presParOf" srcId="{24C3589E-0132-4BD2-A1A0-ED5EB6008109}" destId="{1C9151D6-8D38-4560-9B75-BFF3CD4FCB03}" srcOrd="0" destOrd="0" presId="urn:microsoft.com/office/officeart/2005/8/layout/hProcess11"/>
    <dgm:cxn modelId="{A3190836-452E-4AF3-94AC-94DFBF280D39}" type="presParOf" srcId="{1C9151D6-8D38-4560-9B75-BFF3CD4FCB03}" destId="{5C5B53C0-681B-4DCE-9291-11D59BBDC5E1}" srcOrd="0" destOrd="0" presId="urn:microsoft.com/office/officeart/2005/8/layout/hProcess11"/>
    <dgm:cxn modelId="{D87CD0D4-1C7E-4B8C-86C2-E13F1777BC22}" type="presParOf" srcId="{1C9151D6-8D38-4560-9B75-BFF3CD4FCB03}" destId="{792FEEB9-F0F7-448E-B0CF-553F4837C1DB}" srcOrd="1" destOrd="0" presId="urn:microsoft.com/office/officeart/2005/8/layout/hProcess11"/>
    <dgm:cxn modelId="{4A786911-3664-46FB-B6A5-D5F56E4F2501}" type="presParOf" srcId="{1C9151D6-8D38-4560-9B75-BFF3CD4FCB03}" destId="{A3EA28EA-3D02-44D5-9682-465568766B70}" srcOrd="2" destOrd="0" presId="urn:microsoft.com/office/officeart/2005/8/layout/hProcess11"/>
    <dgm:cxn modelId="{92E3671E-7310-40D4-A01F-9F77E9DA360D}" type="presParOf" srcId="{24C3589E-0132-4BD2-A1A0-ED5EB6008109}" destId="{373827FE-8425-41A4-B090-1EF75C4E8FDB}" srcOrd="1" destOrd="0" presId="urn:microsoft.com/office/officeart/2005/8/layout/hProcess11"/>
    <dgm:cxn modelId="{1690C28B-0397-4977-95DF-07E004D4717D}" type="presParOf" srcId="{24C3589E-0132-4BD2-A1A0-ED5EB6008109}" destId="{D3C5C107-0A24-40C7-B1C6-5694AEEE736E}" srcOrd="2" destOrd="0" presId="urn:microsoft.com/office/officeart/2005/8/layout/hProcess11"/>
    <dgm:cxn modelId="{1550A33D-2401-40B9-9FBD-0E20C7C30F38}" type="presParOf" srcId="{D3C5C107-0A24-40C7-B1C6-5694AEEE736E}" destId="{872AEDD9-F11E-456C-B1EC-8AB3F35ED067}" srcOrd="0" destOrd="0" presId="urn:microsoft.com/office/officeart/2005/8/layout/hProcess11"/>
    <dgm:cxn modelId="{E76837A8-F2FF-46D8-98E8-EAE8A1A66E5E}" type="presParOf" srcId="{D3C5C107-0A24-40C7-B1C6-5694AEEE736E}" destId="{D329D292-357B-4D60-9668-0B92C6AA965A}" srcOrd="1" destOrd="0" presId="urn:microsoft.com/office/officeart/2005/8/layout/hProcess11"/>
    <dgm:cxn modelId="{BA84EB0F-EC11-4585-997D-5615635821CE}" type="presParOf" srcId="{D3C5C107-0A24-40C7-B1C6-5694AEEE736E}" destId="{6C5ABC64-333C-4D25-8A7D-659959D05C5E}" srcOrd="2" destOrd="0" presId="urn:microsoft.com/office/officeart/2005/8/layout/hProcess11"/>
    <dgm:cxn modelId="{2EFBF160-7695-407E-AA4A-23D0751562C1}" type="presParOf" srcId="{24C3589E-0132-4BD2-A1A0-ED5EB6008109}" destId="{EDDB683E-6F59-44C5-97F1-4F4673D833C3}" srcOrd="3" destOrd="0" presId="urn:microsoft.com/office/officeart/2005/8/layout/hProcess11"/>
    <dgm:cxn modelId="{2F1CC01E-91F2-4EC9-87C5-D4EB364DA4FB}" type="presParOf" srcId="{24C3589E-0132-4BD2-A1A0-ED5EB6008109}" destId="{C31A6D33-7D99-468C-851D-8D9AF2135A37}" srcOrd="4" destOrd="0" presId="urn:microsoft.com/office/officeart/2005/8/layout/hProcess11"/>
    <dgm:cxn modelId="{9D86E7F3-1B5E-4D7E-A4AE-B80698274F07}" type="presParOf" srcId="{C31A6D33-7D99-468C-851D-8D9AF2135A37}" destId="{3F5FF90B-C344-4D16-8444-556B1BE55B1F}" srcOrd="0" destOrd="0" presId="urn:microsoft.com/office/officeart/2005/8/layout/hProcess11"/>
    <dgm:cxn modelId="{D99C9F30-7B0E-4AA7-BB86-29174B45F4CA}" type="presParOf" srcId="{C31A6D33-7D99-468C-851D-8D9AF2135A37}" destId="{DA65F27B-0681-456B-BF39-A88F7337C19A}" srcOrd="1" destOrd="0" presId="urn:microsoft.com/office/officeart/2005/8/layout/hProcess11"/>
    <dgm:cxn modelId="{A8EE63B4-6D8A-4EB1-AAFB-6E8748C670F8}" type="presParOf" srcId="{C31A6D33-7D99-468C-851D-8D9AF2135A37}" destId="{676F6C25-F5B7-4C44-8631-AC98F2E9ABAA}" srcOrd="2" destOrd="0" presId="urn:microsoft.com/office/officeart/2005/8/layout/hProcess11"/>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5A4F1A52-C3AA-44FA-80C9-B8BA35286834}" type="doc">
      <dgm:prSet loTypeId="urn:microsoft.com/office/officeart/2005/8/layout/list1" loCatId="list" qsTypeId="urn:microsoft.com/office/officeart/2005/8/quickstyle/simple1" qsCatId="simple" csTypeId="urn:microsoft.com/office/officeart/2005/8/colors/colorful4" csCatId="colorful" phldr="1"/>
      <dgm:spPr/>
      <dgm:t>
        <a:bodyPr/>
        <a:lstStyle/>
        <a:p>
          <a:endParaRPr lang="zh-TW" altLang="en-US"/>
        </a:p>
      </dgm:t>
    </dgm:pt>
    <dgm:pt modelId="{8387A39D-39F9-454C-965B-4B82E3A53443}">
      <dgm:prSet phldrT="[文字]"/>
      <dgm:spPr/>
      <dgm:t>
        <a:bodyPr/>
        <a:lstStyle/>
        <a:p>
          <a:r>
            <a:rPr lang="en-US" altLang="zh-TW" dirty="0" smtClean="0"/>
            <a:t>C </a:t>
          </a:r>
          <a:r>
            <a:rPr lang="zh-TW" altLang="en-US" dirty="0" smtClean="0"/>
            <a:t>跨部會合作培育博士生實務研發模式</a:t>
          </a:r>
          <a:endParaRPr lang="zh-TW" altLang="en-US" dirty="0"/>
        </a:p>
      </dgm:t>
    </dgm:pt>
    <dgm:pt modelId="{A9FF0ADF-2296-427D-ACD4-7118F55B517E}" type="parTrans" cxnId="{0C059997-8300-4AF0-9AEB-B12A5C692880}">
      <dgm:prSet/>
      <dgm:spPr/>
      <dgm:t>
        <a:bodyPr/>
        <a:lstStyle/>
        <a:p>
          <a:endParaRPr lang="zh-TW" altLang="en-US"/>
        </a:p>
      </dgm:t>
    </dgm:pt>
    <dgm:pt modelId="{E645AAAF-8462-4105-A678-A60CBD243CAE}" type="sibTrans" cxnId="{0C059997-8300-4AF0-9AEB-B12A5C692880}">
      <dgm:prSet/>
      <dgm:spPr/>
      <dgm:t>
        <a:bodyPr/>
        <a:lstStyle/>
        <a:p>
          <a:endParaRPr lang="zh-TW" altLang="en-US"/>
        </a:p>
      </dgm:t>
    </dgm:pt>
    <dgm:pt modelId="{7B19BDD9-42F3-46FE-ADAF-0EA87E9C1982}" type="pres">
      <dgm:prSet presAssocID="{5A4F1A52-C3AA-44FA-80C9-B8BA35286834}" presName="linear" presStyleCnt="0">
        <dgm:presLayoutVars>
          <dgm:dir/>
          <dgm:animLvl val="lvl"/>
          <dgm:resizeHandles val="exact"/>
        </dgm:presLayoutVars>
      </dgm:prSet>
      <dgm:spPr/>
      <dgm:t>
        <a:bodyPr/>
        <a:lstStyle/>
        <a:p>
          <a:endParaRPr lang="zh-TW" altLang="en-US"/>
        </a:p>
      </dgm:t>
    </dgm:pt>
    <dgm:pt modelId="{1AE84AFD-50FD-4BD1-9FE6-623E58AB1AA6}" type="pres">
      <dgm:prSet presAssocID="{8387A39D-39F9-454C-965B-4B82E3A53443}" presName="parentLin" presStyleCnt="0"/>
      <dgm:spPr/>
    </dgm:pt>
    <dgm:pt modelId="{CCAD848D-AC70-4A86-903D-461E02864901}" type="pres">
      <dgm:prSet presAssocID="{8387A39D-39F9-454C-965B-4B82E3A53443}" presName="parentLeftMargin" presStyleLbl="node1" presStyleIdx="0" presStyleCnt="1"/>
      <dgm:spPr/>
      <dgm:t>
        <a:bodyPr/>
        <a:lstStyle/>
        <a:p>
          <a:endParaRPr lang="zh-TW" altLang="en-US"/>
        </a:p>
      </dgm:t>
    </dgm:pt>
    <dgm:pt modelId="{89EC22E6-B95B-495D-9824-95BABA791426}" type="pres">
      <dgm:prSet presAssocID="{8387A39D-39F9-454C-965B-4B82E3A53443}" presName="parentText" presStyleLbl="node1" presStyleIdx="0" presStyleCnt="1" custScaleX="111930">
        <dgm:presLayoutVars>
          <dgm:chMax val="0"/>
          <dgm:bulletEnabled val="1"/>
        </dgm:presLayoutVars>
      </dgm:prSet>
      <dgm:spPr/>
      <dgm:t>
        <a:bodyPr/>
        <a:lstStyle/>
        <a:p>
          <a:endParaRPr lang="zh-TW" altLang="en-US"/>
        </a:p>
      </dgm:t>
    </dgm:pt>
    <dgm:pt modelId="{E34720DB-2A8D-49E4-89BD-B7DB58EEABC6}" type="pres">
      <dgm:prSet presAssocID="{8387A39D-39F9-454C-965B-4B82E3A53443}" presName="negativeSpace" presStyleCnt="0"/>
      <dgm:spPr/>
    </dgm:pt>
    <dgm:pt modelId="{01C6D550-F354-4A49-8F24-5E51585A5672}" type="pres">
      <dgm:prSet presAssocID="{8387A39D-39F9-454C-965B-4B82E3A53443}" presName="childText" presStyleLbl="conFgAcc1" presStyleIdx="0" presStyleCnt="1">
        <dgm:presLayoutVars>
          <dgm:bulletEnabled val="1"/>
        </dgm:presLayoutVars>
      </dgm:prSet>
      <dgm:spPr/>
    </dgm:pt>
  </dgm:ptLst>
  <dgm:cxnLst>
    <dgm:cxn modelId="{0C059997-8300-4AF0-9AEB-B12A5C692880}" srcId="{5A4F1A52-C3AA-44FA-80C9-B8BA35286834}" destId="{8387A39D-39F9-454C-965B-4B82E3A53443}" srcOrd="0" destOrd="0" parTransId="{A9FF0ADF-2296-427D-ACD4-7118F55B517E}" sibTransId="{E645AAAF-8462-4105-A678-A60CBD243CAE}"/>
    <dgm:cxn modelId="{0A81BF14-1069-49E8-9780-D55F2FC909DF}" type="presOf" srcId="{8387A39D-39F9-454C-965B-4B82E3A53443}" destId="{CCAD848D-AC70-4A86-903D-461E02864901}" srcOrd="0" destOrd="0" presId="urn:microsoft.com/office/officeart/2005/8/layout/list1"/>
    <dgm:cxn modelId="{C4A15474-A767-48EA-A3EE-DD6D250253F2}" type="presOf" srcId="{8387A39D-39F9-454C-965B-4B82E3A53443}" destId="{89EC22E6-B95B-495D-9824-95BABA791426}" srcOrd="1" destOrd="0" presId="urn:microsoft.com/office/officeart/2005/8/layout/list1"/>
    <dgm:cxn modelId="{04854472-FF3C-46D2-A301-90B817D9BDB4}" type="presOf" srcId="{5A4F1A52-C3AA-44FA-80C9-B8BA35286834}" destId="{7B19BDD9-42F3-46FE-ADAF-0EA87E9C1982}" srcOrd="0" destOrd="0" presId="urn:microsoft.com/office/officeart/2005/8/layout/list1"/>
    <dgm:cxn modelId="{6ECFE048-DA11-495C-9FDD-C6C802C11EE0}" type="presParOf" srcId="{7B19BDD9-42F3-46FE-ADAF-0EA87E9C1982}" destId="{1AE84AFD-50FD-4BD1-9FE6-623E58AB1AA6}" srcOrd="0" destOrd="0" presId="urn:microsoft.com/office/officeart/2005/8/layout/list1"/>
    <dgm:cxn modelId="{11414C96-AEBE-4E77-81F3-D4A2483A8E3F}" type="presParOf" srcId="{1AE84AFD-50FD-4BD1-9FE6-623E58AB1AA6}" destId="{CCAD848D-AC70-4A86-903D-461E02864901}" srcOrd="0" destOrd="0" presId="urn:microsoft.com/office/officeart/2005/8/layout/list1"/>
    <dgm:cxn modelId="{D8ECBEEE-CBF8-4568-B6EC-0DDB4ACA7D95}" type="presParOf" srcId="{1AE84AFD-50FD-4BD1-9FE6-623E58AB1AA6}" destId="{89EC22E6-B95B-495D-9824-95BABA791426}" srcOrd="1" destOrd="0" presId="urn:microsoft.com/office/officeart/2005/8/layout/list1"/>
    <dgm:cxn modelId="{D7FEBEA4-6F15-4DDF-A2A7-318F48A7FAAC}" type="presParOf" srcId="{7B19BDD9-42F3-46FE-ADAF-0EA87E9C1982}" destId="{E34720DB-2A8D-49E4-89BD-B7DB58EEABC6}" srcOrd="1" destOrd="0" presId="urn:microsoft.com/office/officeart/2005/8/layout/list1"/>
    <dgm:cxn modelId="{E8AFCCC8-2A89-4B94-8992-4EDFD13C7234}" type="presParOf" srcId="{7B19BDD9-42F3-46FE-ADAF-0EA87E9C1982}" destId="{01C6D550-F354-4A49-8F24-5E51585A5672}" srcOrd="2" destOrd="0" presId="urn:microsoft.com/office/officeart/2005/8/layout/list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EE7CACE-C6E3-410E-9BDC-49E5694662C8}" type="datetimeFigureOut">
              <a:rPr lang="zh-TW" altLang="en-US" smtClean="0"/>
              <a:t>2017/8/7</a:t>
            </a:fld>
            <a:endParaRPr lang="zh-TW" altLang="en-US"/>
          </a:p>
        </p:txBody>
      </p:sp>
      <p:sp>
        <p:nvSpPr>
          <p:cNvPr id="4" name="投影片圖像版面配置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頁尾版面配置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14A09EF-A8CA-45E7-95EB-72CF7C69F836}" type="slidenum">
              <a:rPr lang="zh-TW" altLang="en-US" smtClean="0"/>
              <a:t>‹#›</a:t>
            </a:fld>
            <a:endParaRPr lang="zh-TW" altLang="en-US"/>
          </a:p>
        </p:txBody>
      </p:sp>
    </p:spTree>
    <p:extLst>
      <p:ext uri="{BB962C8B-B14F-4D97-AF65-F5344CB8AC3E}">
        <p14:creationId xmlns:p14="http://schemas.microsoft.com/office/powerpoint/2010/main" val="16358443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B14A09EF-A8CA-45E7-95EB-72CF7C69F836}" type="slidenum">
              <a:rPr lang="zh-TW" altLang="en-US" smtClean="0"/>
              <a:t>2</a:t>
            </a:fld>
            <a:endParaRPr lang="zh-TW" altLang="en-US"/>
          </a:p>
        </p:txBody>
      </p:sp>
    </p:spTree>
    <p:extLst>
      <p:ext uri="{BB962C8B-B14F-4D97-AF65-F5344CB8AC3E}">
        <p14:creationId xmlns:p14="http://schemas.microsoft.com/office/powerpoint/2010/main" val="3138313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B14A09EF-A8CA-45E7-95EB-72CF7C69F836}" type="slidenum">
              <a:rPr lang="zh-TW" altLang="en-US" smtClean="0"/>
              <a:t>11</a:t>
            </a:fld>
            <a:endParaRPr lang="zh-TW" altLang="en-US"/>
          </a:p>
        </p:txBody>
      </p:sp>
    </p:spTree>
    <p:extLst>
      <p:ext uri="{BB962C8B-B14F-4D97-AF65-F5344CB8AC3E}">
        <p14:creationId xmlns:p14="http://schemas.microsoft.com/office/powerpoint/2010/main" val="9449292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B14A09EF-A8CA-45E7-95EB-72CF7C69F836}" type="slidenum">
              <a:rPr lang="zh-TW" altLang="en-US" smtClean="0"/>
              <a:t>12</a:t>
            </a:fld>
            <a:endParaRPr lang="zh-TW" altLang="en-US"/>
          </a:p>
        </p:txBody>
      </p:sp>
    </p:spTree>
    <p:extLst>
      <p:ext uri="{BB962C8B-B14F-4D97-AF65-F5344CB8AC3E}">
        <p14:creationId xmlns:p14="http://schemas.microsoft.com/office/powerpoint/2010/main" val="7337438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B14A09EF-A8CA-45E7-95EB-72CF7C69F836}" type="slidenum">
              <a:rPr lang="zh-TW" altLang="en-US" smtClean="0"/>
              <a:t>13</a:t>
            </a:fld>
            <a:endParaRPr lang="zh-TW" altLang="en-US"/>
          </a:p>
        </p:txBody>
      </p:sp>
    </p:spTree>
    <p:extLst>
      <p:ext uri="{BB962C8B-B14F-4D97-AF65-F5344CB8AC3E}">
        <p14:creationId xmlns:p14="http://schemas.microsoft.com/office/powerpoint/2010/main" val="13964873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B14A09EF-A8CA-45E7-95EB-72CF7C69F836}" type="slidenum">
              <a:rPr lang="zh-TW" altLang="en-US" smtClean="0"/>
              <a:t>14</a:t>
            </a:fld>
            <a:endParaRPr lang="zh-TW" altLang="en-US"/>
          </a:p>
        </p:txBody>
      </p:sp>
    </p:spTree>
    <p:extLst>
      <p:ext uri="{BB962C8B-B14F-4D97-AF65-F5344CB8AC3E}">
        <p14:creationId xmlns:p14="http://schemas.microsoft.com/office/powerpoint/2010/main" val="12409517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B14A09EF-A8CA-45E7-95EB-72CF7C69F836}" type="slidenum">
              <a:rPr lang="zh-TW" altLang="en-US" smtClean="0"/>
              <a:t>15</a:t>
            </a:fld>
            <a:endParaRPr lang="zh-TW" altLang="en-US"/>
          </a:p>
        </p:txBody>
      </p:sp>
    </p:spTree>
    <p:extLst>
      <p:ext uri="{BB962C8B-B14F-4D97-AF65-F5344CB8AC3E}">
        <p14:creationId xmlns:p14="http://schemas.microsoft.com/office/powerpoint/2010/main" val="21339655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B14A09EF-A8CA-45E7-95EB-72CF7C69F836}" type="slidenum">
              <a:rPr lang="zh-TW" altLang="en-US" smtClean="0"/>
              <a:t>16</a:t>
            </a:fld>
            <a:endParaRPr lang="zh-TW" altLang="en-US"/>
          </a:p>
        </p:txBody>
      </p:sp>
    </p:spTree>
    <p:extLst>
      <p:ext uri="{BB962C8B-B14F-4D97-AF65-F5344CB8AC3E}">
        <p14:creationId xmlns:p14="http://schemas.microsoft.com/office/powerpoint/2010/main" val="14411117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B14A09EF-A8CA-45E7-95EB-72CF7C69F836}" type="slidenum">
              <a:rPr lang="zh-TW" altLang="en-US" smtClean="0"/>
              <a:t>17</a:t>
            </a:fld>
            <a:endParaRPr lang="zh-TW" altLang="en-US"/>
          </a:p>
        </p:txBody>
      </p:sp>
    </p:spTree>
    <p:extLst>
      <p:ext uri="{BB962C8B-B14F-4D97-AF65-F5344CB8AC3E}">
        <p14:creationId xmlns:p14="http://schemas.microsoft.com/office/powerpoint/2010/main" val="8280979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B14A09EF-A8CA-45E7-95EB-72CF7C69F836}" type="slidenum">
              <a:rPr lang="zh-TW" altLang="en-US" smtClean="0"/>
              <a:t>18</a:t>
            </a:fld>
            <a:endParaRPr lang="zh-TW" altLang="en-US"/>
          </a:p>
        </p:txBody>
      </p:sp>
    </p:spTree>
    <p:extLst>
      <p:ext uri="{BB962C8B-B14F-4D97-AF65-F5344CB8AC3E}">
        <p14:creationId xmlns:p14="http://schemas.microsoft.com/office/powerpoint/2010/main" val="28237461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B14A09EF-A8CA-45E7-95EB-72CF7C69F836}" type="slidenum">
              <a:rPr lang="zh-TW" altLang="en-US" smtClean="0"/>
              <a:t>3</a:t>
            </a:fld>
            <a:endParaRPr lang="zh-TW" altLang="en-US"/>
          </a:p>
        </p:txBody>
      </p:sp>
    </p:spTree>
    <p:extLst>
      <p:ext uri="{BB962C8B-B14F-4D97-AF65-F5344CB8AC3E}">
        <p14:creationId xmlns:p14="http://schemas.microsoft.com/office/powerpoint/2010/main" val="1698607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B14A09EF-A8CA-45E7-95EB-72CF7C69F836}" type="slidenum">
              <a:rPr lang="zh-TW" altLang="en-US" smtClean="0"/>
              <a:t>4</a:t>
            </a:fld>
            <a:endParaRPr lang="zh-TW" altLang="en-US"/>
          </a:p>
        </p:txBody>
      </p:sp>
    </p:spTree>
    <p:extLst>
      <p:ext uri="{BB962C8B-B14F-4D97-AF65-F5344CB8AC3E}">
        <p14:creationId xmlns:p14="http://schemas.microsoft.com/office/powerpoint/2010/main" val="4072721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B14A09EF-A8CA-45E7-95EB-72CF7C69F836}" type="slidenum">
              <a:rPr lang="zh-TW" altLang="en-US" smtClean="0"/>
              <a:t>5</a:t>
            </a:fld>
            <a:endParaRPr lang="zh-TW" altLang="en-US"/>
          </a:p>
        </p:txBody>
      </p:sp>
    </p:spTree>
    <p:extLst>
      <p:ext uri="{BB962C8B-B14F-4D97-AF65-F5344CB8AC3E}">
        <p14:creationId xmlns:p14="http://schemas.microsoft.com/office/powerpoint/2010/main" val="1420288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B14A09EF-A8CA-45E7-95EB-72CF7C69F836}" type="slidenum">
              <a:rPr lang="zh-TW" altLang="en-US" smtClean="0"/>
              <a:t>6</a:t>
            </a:fld>
            <a:endParaRPr lang="zh-TW" altLang="en-US"/>
          </a:p>
        </p:txBody>
      </p:sp>
    </p:spTree>
    <p:extLst>
      <p:ext uri="{BB962C8B-B14F-4D97-AF65-F5344CB8AC3E}">
        <p14:creationId xmlns:p14="http://schemas.microsoft.com/office/powerpoint/2010/main" val="17910390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B14A09EF-A8CA-45E7-95EB-72CF7C69F836}" type="slidenum">
              <a:rPr lang="zh-TW" altLang="en-US" smtClean="0"/>
              <a:t>7</a:t>
            </a:fld>
            <a:endParaRPr lang="zh-TW" altLang="en-US"/>
          </a:p>
        </p:txBody>
      </p:sp>
    </p:spTree>
    <p:extLst>
      <p:ext uri="{BB962C8B-B14F-4D97-AF65-F5344CB8AC3E}">
        <p14:creationId xmlns:p14="http://schemas.microsoft.com/office/powerpoint/2010/main" val="38231158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B14A09EF-A8CA-45E7-95EB-72CF7C69F836}" type="slidenum">
              <a:rPr lang="zh-TW" altLang="en-US" smtClean="0"/>
              <a:t>8</a:t>
            </a:fld>
            <a:endParaRPr lang="zh-TW" altLang="en-US"/>
          </a:p>
        </p:txBody>
      </p:sp>
    </p:spTree>
    <p:extLst>
      <p:ext uri="{BB962C8B-B14F-4D97-AF65-F5344CB8AC3E}">
        <p14:creationId xmlns:p14="http://schemas.microsoft.com/office/powerpoint/2010/main" val="2159097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B14A09EF-A8CA-45E7-95EB-72CF7C69F836}" type="slidenum">
              <a:rPr lang="zh-TW" altLang="en-US" smtClean="0"/>
              <a:t>9</a:t>
            </a:fld>
            <a:endParaRPr lang="zh-TW" altLang="en-US"/>
          </a:p>
        </p:txBody>
      </p:sp>
    </p:spTree>
    <p:extLst>
      <p:ext uri="{BB962C8B-B14F-4D97-AF65-F5344CB8AC3E}">
        <p14:creationId xmlns:p14="http://schemas.microsoft.com/office/powerpoint/2010/main" val="10856188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B14A09EF-A8CA-45E7-95EB-72CF7C69F836}" type="slidenum">
              <a:rPr lang="zh-TW" altLang="en-US" smtClean="0"/>
              <a:t>10</a:t>
            </a:fld>
            <a:endParaRPr lang="zh-TW" altLang="en-US"/>
          </a:p>
        </p:txBody>
      </p:sp>
    </p:spTree>
    <p:extLst>
      <p:ext uri="{BB962C8B-B14F-4D97-AF65-F5344CB8AC3E}">
        <p14:creationId xmlns:p14="http://schemas.microsoft.com/office/powerpoint/2010/main" val="18532536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zh-TW" altLang="en-US" smtClean="0"/>
              <a:t>按一下以編輯母片標題樣式</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en-US" dirty="0"/>
          </a:p>
        </p:txBody>
      </p:sp>
      <p:sp>
        <p:nvSpPr>
          <p:cNvPr id="4" name="Date Placeholder 3"/>
          <p:cNvSpPr>
            <a:spLocks noGrp="1"/>
          </p:cNvSpPr>
          <p:nvPr>
            <p:ph type="dt" sz="half" idx="10"/>
          </p:nvPr>
        </p:nvSpPr>
        <p:spPr/>
        <p:txBody>
          <a:bodyPr/>
          <a:lstStyle/>
          <a:p>
            <a:fld id="{6ED59AA6-08CC-4294-9848-D2870F9E28A6}" type="datetime1">
              <a:rPr lang="en-US" altLang="zh-TW" smtClean="0"/>
              <a:t>8/7/2017</a:t>
            </a:fld>
            <a:endParaRPr lang="en-US" dirty="0"/>
          </a:p>
        </p:txBody>
      </p:sp>
      <p:sp>
        <p:nvSpPr>
          <p:cNvPr id="5" name="Footer Placeholder 4"/>
          <p:cNvSpPr>
            <a:spLocks noGrp="1"/>
          </p:cNvSpPr>
          <p:nvPr>
            <p:ph type="ftr" sz="quarter" idx="11"/>
          </p:nvPr>
        </p:nvSpPr>
        <p:spPr>
          <a:xfrm>
            <a:off x="5332412" y="5883275"/>
            <a:ext cx="4324044" cy="365125"/>
          </a:xfrm>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全景圖片 (含標題)">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zh-TW" altLang="en-US" smtClean="0"/>
              <a:t>按一下以編輯母片標題樣式</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TW" altLang="en-US" smtClean="0"/>
              <a:t>按一下圖示以新增圖片</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Date Placeholder 4"/>
          <p:cNvSpPr>
            <a:spLocks noGrp="1"/>
          </p:cNvSpPr>
          <p:nvPr>
            <p:ph type="dt" sz="half" idx="10"/>
          </p:nvPr>
        </p:nvSpPr>
        <p:spPr/>
        <p:txBody>
          <a:bodyPr/>
          <a:lstStyle/>
          <a:p>
            <a:fld id="{5EC645AE-A03E-4D3C-8F2B-CF50037D25B0}" type="datetime1">
              <a:rPr lang="en-US" altLang="zh-TW" smtClean="0"/>
              <a:t>8/7/2017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標題與說明文字">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zh-TW" altLang="en-US" smtClean="0"/>
              <a:t>按一下以編輯母片標題樣式</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4" name="Date Placeholder 3"/>
          <p:cNvSpPr>
            <a:spLocks noGrp="1"/>
          </p:cNvSpPr>
          <p:nvPr>
            <p:ph type="dt" sz="half" idx="10"/>
          </p:nvPr>
        </p:nvSpPr>
        <p:spPr/>
        <p:txBody>
          <a:bodyPr/>
          <a:lstStyle/>
          <a:p>
            <a:fld id="{4D109B2D-766A-49DB-9F86-80AB2B6D455C}" type="datetime1">
              <a:rPr lang="en-US" altLang="zh-TW" smtClean="0"/>
              <a:t>8/7/2017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引述 (含標題)">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zh-TW" altLang="en-US" smtClean="0"/>
              <a:t>按一下以編輯母片標題樣式</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TW" altLang="en-US" smtClean="0"/>
              <a:t>按一下以編輯母片文字樣式</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4" name="Date Placeholder 3"/>
          <p:cNvSpPr>
            <a:spLocks noGrp="1"/>
          </p:cNvSpPr>
          <p:nvPr>
            <p:ph type="dt" sz="half" idx="10"/>
          </p:nvPr>
        </p:nvSpPr>
        <p:spPr/>
        <p:txBody>
          <a:bodyPr/>
          <a:lstStyle/>
          <a:p>
            <a:fld id="{07A10519-AAD9-4934-805B-22C147F587B2}" type="datetime1">
              <a:rPr lang="en-US" altLang="zh-TW" smtClean="0"/>
              <a:t>8/7/2017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zh-TW" altLang="en-US" smtClean="0"/>
              <a:t>按一下以編輯母片標題樣式</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4" name="Date Placeholder 3"/>
          <p:cNvSpPr>
            <a:spLocks noGrp="1"/>
          </p:cNvSpPr>
          <p:nvPr>
            <p:ph type="dt" sz="half" idx="10"/>
          </p:nvPr>
        </p:nvSpPr>
        <p:spPr/>
        <p:txBody>
          <a:bodyPr/>
          <a:lstStyle/>
          <a:p>
            <a:fld id="{D60465C5-9FE0-46DF-A657-7D04FF96F6F3}" type="datetime1">
              <a:rPr lang="en-US" altLang="zh-TW" smtClean="0"/>
              <a:t>8/7/2017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引述名片">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zh-TW" altLang="en-US" smtClean="0"/>
              <a:t>按一下以編輯母片標題樣式</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zh-TW" altLang="en-US" smtClean="0"/>
              <a:t>按一下以編輯母片文字樣式</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4" name="Date Placeholder 3"/>
          <p:cNvSpPr>
            <a:spLocks noGrp="1"/>
          </p:cNvSpPr>
          <p:nvPr>
            <p:ph type="dt" sz="half" idx="10"/>
          </p:nvPr>
        </p:nvSpPr>
        <p:spPr/>
        <p:txBody>
          <a:bodyPr/>
          <a:lstStyle/>
          <a:p>
            <a:fld id="{8D27EBA2-E32D-4824-ABD7-64689F385243}" type="datetime1">
              <a:rPr lang="en-US" altLang="zh-TW" smtClean="0"/>
              <a:t>8/7/2017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是非題">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zh-TW" altLang="en-US" smtClean="0"/>
              <a:t>按一下以編輯母片標題樣式</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zh-TW" altLang="en-US" smtClean="0"/>
              <a:t>按一下以編輯母片文字樣式</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4" name="Date Placeholder 3"/>
          <p:cNvSpPr>
            <a:spLocks noGrp="1"/>
          </p:cNvSpPr>
          <p:nvPr>
            <p:ph type="dt" sz="half" idx="10"/>
          </p:nvPr>
        </p:nvSpPr>
        <p:spPr/>
        <p:txBody>
          <a:bodyPr/>
          <a:lstStyle/>
          <a:p>
            <a:fld id="{E08C72C3-3639-454B-9A0B-D87E067E0BDD}" type="datetime1">
              <a:rPr lang="en-US" altLang="zh-TW" smtClean="0"/>
              <a:t>8/7/2017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zh-TW" altLang="en-US" smtClean="0"/>
              <a:t>按一下以編輯母片標題樣式</a:t>
            </a:r>
            <a:endParaRPr lang="en-US" dirty="0"/>
          </a:p>
        </p:txBody>
      </p:sp>
      <p:sp>
        <p:nvSpPr>
          <p:cNvPr id="3" name="Vertical Text Placeholder 2"/>
          <p:cNvSpPr>
            <a:spLocks noGrp="1"/>
          </p:cNvSpPr>
          <p:nvPr>
            <p:ph type="body" orient="vert" idx="1"/>
          </p:nvPr>
        </p:nvSpPr>
        <p:spPr/>
        <p:txBody>
          <a:bodyPr vert="eaVert" ancho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4" name="Date Placeholder 3"/>
          <p:cNvSpPr>
            <a:spLocks noGrp="1"/>
          </p:cNvSpPr>
          <p:nvPr>
            <p:ph type="dt" sz="half" idx="10"/>
          </p:nvPr>
        </p:nvSpPr>
        <p:spPr/>
        <p:txBody>
          <a:bodyPr/>
          <a:lstStyle/>
          <a:p>
            <a:fld id="{128143C4-A37E-4A7F-A339-2A462EF3302B}" type="datetime1">
              <a:rPr lang="en-US" altLang="zh-TW" smtClean="0"/>
              <a:t>8/7/2017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zh-TW" altLang="en-US" smtClean="0"/>
              <a:t>按一下以編輯母片標題樣式</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4" name="Date Placeholder 3"/>
          <p:cNvSpPr>
            <a:spLocks noGrp="1"/>
          </p:cNvSpPr>
          <p:nvPr>
            <p:ph type="dt" sz="half" idx="10"/>
          </p:nvPr>
        </p:nvSpPr>
        <p:spPr/>
        <p:txBody>
          <a:bodyPr/>
          <a:lstStyle/>
          <a:p>
            <a:fld id="{13997DC6-373D-4C91-AC65-6FBC249CCD0E}" type="datetime1">
              <a:rPr lang="en-US" altLang="zh-TW" smtClean="0"/>
              <a:t>8/7/2017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smtClean="0"/>
              <a:t>按一下以編輯母片標題樣式</a:t>
            </a:r>
            <a:endParaRPr lang="en-US" dirty="0"/>
          </a:p>
        </p:txBody>
      </p:sp>
      <p:sp>
        <p:nvSpPr>
          <p:cNvPr id="3" name="Content Placeholder 2"/>
          <p:cNvSpPr>
            <a:spLocks noGrp="1"/>
          </p:cNvSpPr>
          <p:nvPr>
            <p:ph idx="1"/>
          </p:nvPr>
        </p:nvSpPr>
        <p:spPr/>
        <p:txBody>
          <a:bodyPr anchor="ctr"/>
          <a:lstStyle>
            <a:lvl1pPr>
              <a:buClr>
                <a:schemeClr val="accent1">
                  <a:lumMod val="75000"/>
                </a:schemeClr>
              </a:buClr>
              <a:defRPr/>
            </a:lvl1pPr>
            <a:lvl2pPr>
              <a:buClr>
                <a:schemeClr val="accent1">
                  <a:lumMod val="75000"/>
                </a:schemeClr>
              </a:buClr>
              <a:defRPr/>
            </a:lvl2pPr>
            <a:lvl3pPr>
              <a:buClr>
                <a:schemeClr val="accent1">
                  <a:lumMod val="75000"/>
                </a:schemeClr>
              </a:buClr>
              <a:defRPr/>
            </a:lvl3pPr>
            <a:lvl4pPr>
              <a:buClr>
                <a:schemeClr val="accent1">
                  <a:lumMod val="75000"/>
                </a:schemeClr>
              </a:buClr>
              <a:defRPr/>
            </a:lvl4pPr>
            <a:lvl5pPr>
              <a:buClr>
                <a:schemeClr val="accent1">
                  <a:lumMod val="75000"/>
                </a:schemeClr>
              </a:buClr>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4" name="Date Placeholder 3"/>
          <p:cNvSpPr>
            <a:spLocks noGrp="1"/>
          </p:cNvSpPr>
          <p:nvPr>
            <p:ph type="dt" sz="half" idx="10"/>
          </p:nvPr>
        </p:nvSpPr>
        <p:spPr/>
        <p:txBody>
          <a:bodyPr/>
          <a:lstStyle/>
          <a:p>
            <a:fld id="{72BDD068-49E7-4E22-A9D6-EB6472DE8438}" type="datetime1">
              <a:rPr lang="en-US" altLang="zh-TW" smtClean="0"/>
              <a:t>8/7/2017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951856" y="5867131"/>
            <a:ext cx="5511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zh-TW" altLang="en-US" smtClean="0"/>
              <a:t>按一下以編輯母片標題樣式</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4" name="Date Placeholder 3"/>
          <p:cNvSpPr>
            <a:spLocks noGrp="1"/>
          </p:cNvSpPr>
          <p:nvPr>
            <p:ph type="dt" sz="half" idx="10"/>
          </p:nvPr>
        </p:nvSpPr>
        <p:spPr/>
        <p:txBody>
          <a:bodyPr/>
          <a:lstStyle/>
          <a:p>
            <a:fld id="{2FF32978-B9D2-42B6-9C50-F389931C3ACA}" type="datetime1">
              <a:rPr lang="en-US" altLang="zh-TW" smtClean="0"/>
              <a:t>8/7/2017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zh-TW" altLang="en-US" smtClean="0"/>
              <a:t>按一下以編輯母片標題樣式</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buClr>
                <a:schemeClr val="accent1">
                  <a:lumMod val="75000"/>
                </a:schemeClr>
              </a:buClr>
              <a:defRPr sz="1800"/>
            </a:lvl1pPr>
            <a:lvl2pPr>
              <a:buClr>
                <a:schemeClr val="accent1">
                  <a:lumMod val="75000"/>
                </a:schemeClr>
              </a:buClr>
              <a:defRPr sz="1600"/>
            </a:lvl2pPr>
            <a:lvl3pPr>
              <a:buClr>
                <a:schemeClr val="accent1">
                  <a:lumMod val="75000"/>
                </a:schemeClr>
              </a:buClr>
              <a:defRPr sz="1400"/>
            </a:lvl3pPr>
            <a:lvl4pPr>
              <a:buClr>
                <a:schemeClr val="accent1">
                  <a:lumMod val="75000"/>
                </a:schemeClr>
              </a:buClr>
              <a:defRPr sz="1200"/>
            </a:lvl4pPr>
            <a:lvl5pPr>
              <a:buClr>
                <a:schemeClr val="accent1">
                  <a:lumMod val="75000"/>
                </a:schemeClr>
              </a:buClr>
              <a:defRPr sz="1200"/>
            </a:lvl5pPr>
            <a:lvl6pPr>
              <a:defRPr sz="1200"/>
            </a:lvl6pPr>
            <a:lvl7pPr>
              <a:defRPr sz="1200"/>
            </a:lvl7pPr>
            <a:lvl8pPr>
              <a:defRPr sz="1200"/>
            </a:lvl8pPr>
            <a:lvl9pPr>
              <a:defRPr sz="12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buClr>
                <a:schemeClr val="accent1">
                  <a:lumMod val="75000"/>
                </a:schemeClr>
              </a:buClr>
              <a:defRPr sz="1800"/>
            </a:lvl1pPr>
            <a:lvl2pPr>
              <a:buClr>
                <a:schemeClr val="accent1">
                  <a:lumMod val="75000"/>
                </a:schemeClr>
              </a:buClr>
              <a:defRPr sz="1600"/>
            </a:lvl2pPr>
            <a:lvl3pPr>
              <a:buClr>
                <a:schemeClr val="accent1">
                  <a:lumMod val="75000"/>
                </a:schemeClr>
              </a:buClr>
              <a:defRPr sz="1400"/>
            </a:lvl3pPr>
            <a:lvl4pPr>
              <a:buClr>
                <a:schemeClr val="accent1">
                  <a:lumMod val="75000"/>
                </a:schemeClr>
              </a:buClr>
              <a:defRPr sz="1200"/>
            </a:lvl4pPr>
            <a:lvl5pPr>
              <a:buClr>
                <a:schemeClr val="accent1">
                  <a:lumMod val="75000"/>
                </a:schemeClr>
              </a:buClr>
              <a:defRPr sz="1200"/>
            </a:lvl5pPr>
            <a:lvl6pPr>
              <a:defRPr sz="1200"/>
            </a:lvl6pPr>
            <a:lvl7pPr>
              <a:defRPr sz="1200"/>
            </a:lvl7pPr>
            <a:lvl8pPr>
              <a:defRPr sz="1200"/>
            </a:lvl8pPr>
            <a:lvl9pPr>
              <a:defRPr sz="12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5" name="Date Placeholder 4"/>
          <p:cNvSpPr>
            <a:spLocks noGrp="1"/>
          </p:cNvSpPr>
          <p:nvPr>
            <p:ph type="dt" sz="half" idx="10"/>
          </p:nvPr>
        </p:nvSpPr>
        <p:spPr/>
        <p:txBody>
          <a:bodyPr/>
          <a:lstStyle/>
          <a:p>
            <a:fld id="{EFB6E257-B2A6-4AB4-A152-CFBB0287B7EF}" type="datetime1">
              <a:rPr lang="en-US" altLang="zh-TW" smtClean="0"/>
              <a:t>8/7/2017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TW" altLang="en-US" smtClean="0"/>
              <a:t>按一下以編輯母片標題樣式</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Content Placeholder 3"/>
          <p:cNvSpPr>
            <a:spLocks noGrp="1"/>
          </p:cNvSpPr>
          <p:nvPr>
            <p:ph sz="half" idx="2"/>
          </p:nvPr>
        </p:nvSpPr>
        <p:spPr>
          <a:xfrm>
            <a:off x="1484311" y="3335337"/>
            <a:ext cx="4895056" cy="2455862"/>
          </a:xfrm>
        </p:spPr>
        <p:txBody>
          <a:bodyPr anchor="t">
            <a:normAutofit/>
          </a:bodyPr>
          <a:lstStyle>
            <a:lvl1pPr>
              <a:buClr>
                <a:schemeClr val="accent1">
                  <a:lumMod val="75000"/>
                </a:schemeClr>
              </a:buClr>
              <a:defRPr sz="1800"/>
            </a:lvl1pPr>
            <a:lvl2pPr>
              <a:buClr>
                <a:schemeClr val="accent1">
                  <a:lumMod val="75000"/>
                </a:schemeClr>
              </a:buClr>
              <a:defRPr sz="1600"/>
            </a:lvl2pPr>
            <a:lvl3pPr>
              <a:buClr>
                <a:schemeClr val="accent1">
                  <a:lumMod val="75000"/>
                </a:schemeClr>
              </a:buClr>
              <a:defRPr sz="1400"/>
            </a:lvl3pPr>
            <a:lvl4pPr>
              <a:buClr>
                <a:schemeClr val="accent1">
                  <a:lumMod val="75000"/>
                </a:schemeClr>
              </a:buClr>
              <a:defRPr sz="1200"/>
            </a:lvl4pPr>
            <a:lvl5pPr>
              <a:buClr>
                <a:schemeClr val="accent1">
                  <a:lumMod val="75000"/>
                </a:schemeClr>
              </a:buClr>
              <a:defRPr sz="1200"/>
            </a:lvl5pPr>
            <a:lvl6pPr>
              <a:defRPr sz="1200"/>
            </a:lvl6pPr>
            <a:lvl7pPr>
              <a:defRPr sz="1200"/>
            </a:lvl7pPr>
            <a:lvl8pPr>
              <a:defRPr sz="1200"/>
            </a:lvl8pPr>
            <a:lvl9pPr>
              <a:defRPr sz="12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buClr>
                <a:schemeClr val="accent1">
                  <a:lumMod val="75000"/>
                </a:schemeClr>
              </a:buClr>
              <a:defRPr sz="1800"/>
            </a:lvl1pPr>
            <a:lvl2pPr>
              <a:buClr>
                <a:schemeClr val="accent1">
                  <a:lumMod val="75000"/>
                </a:schemeClr>
              </a:buClr>
              <a:defRPr sz="1600"/>
            </a:lvl2pPr>
            <a:lvl3pPr>
              <a:buClr>
                <a:schemeClr val="accent1">
                  <a:lumMod val="75000"/>
                </a:schemeClr>
              </a:buClr>
              <a:defRPr sz="1400"/>
            </a:lvl3pPr>
            <a:lvl4pPr>
              <a:buClr>
                <a:schemeClr val="accent1">
                  <a:lumMod val="75000"/>
                </a:schemeClr>
              </a:buClr>
              <a:defRPr sz="1200"/>
            </a:lvl4pPr>
            <a:lvl5pPr>
              <a:buClr>
                <a:schemeClr val="accent1">
                  <a:lumMod val="75000"/>
                </a:schemeClr>
              </a:buClr>
              <a:defRPr sz="1200"/>
            </a:lvl5pPr>
            <a:lvl6pPr>
              <a:defRPr sz="1200"/>
            </a:lvl6pPr>
            <a:lvl7pPr>
              <a:defRPr sz="1200"/>
            </a:lvl7pPr>
            <a:lvl8pPr>
              <a:defRPr sz="1200"/>
            </a:lvl8pPr>
            <a:lvl9pPr>
              <a:defRPr sz="12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7" name="Date Placeholder 6"/>
          <p:cNvSpPr>
            <a:spLocks noGrp="1"/>
          </p:cNvSpPr>
          <p:nvPr>
            <p:ph type="dt" sz="half" idx="10"/>
          </p:nvPr>
        </p:nvSpPr>
        <p:spPr/>
        <p:txBody>
          <a:bodyPr/>
          <a:lstStyle/>
          <a:p>
            <a:fld id="{B72F77CA-11FD-47EC-95AF-D5FD5BE7353E}" type="datetime1">
              <a:rPr lang="en-US" altLang="zh-TW" smtClean="0"/>
              <a:t>8/7/2017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smtClean="0"/>
              <a:t>按一下以編輯母片標題樣式</a:t>
            </a:r>
            <a:endParaRPr lang="en-US" dirty="0"/>
          </a:p>
        </p:txBody>
      </p:sp>
      <p:sp>
        <p:nvSpPr>
          <p:cNvPr id="3" name="Date Placeholder 2"/>
          <p:cNvSpPr>
            <a:spLocks noGrp="1"/>
          </p:cNvSpPr>
          <p:nvPr>
            <p:ph type="dt" sz="half" idx="10"/>
          </p:nvPr>
        </p:nvSpPr>
        <p:spPr/>
        <p:txBody>
          <a:bodyPr/>
          <a:lstStyle/>
          <a:p>
            <a:fld id="{254061FC-298E-496E-804F-3CABA4E796A9}" type="datetime1">
              <a:rPr lang="en-US" altLang="zh-TW" smtClean="0"/>
              <a:t>8/7/2017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A3DDEF-5342-477E-8B6E-68476EDDD6EA}" type="datetime1">
              <a:rPr lang="en-US" altLang="zh-TW" smtClean="0"/>
              <a:t>8/7/2017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zh-TW" altLang="en-US" smtClean="0"/>
              <a:t>按一下以編輯母片標題樣式</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Date Placeholder 4"/>
          <p:cNvSpPr>
            <a:spLocks noGrp="1"/>
          </p:cNvSpPr>
          <p:nvPr>
            <p:ph type="dt" sz="half" idx="10"/>
          </p:nvPr>
        </p:nvSpPr>
        <p:spPr/>
        <p:txBody>
          <a:bodyPr/>
          <a:lstStyle/>
          <a:p>
            <a:fld id="{DDAC4285-741C-4B03-BAE2-44F131EE120A}" type="datetime1">
              <a:rPr lang="en-US" altLang="zh-TW" smtClean="0"/>
              <a:t>8/7/2017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zh-TW" altLang="en-US" smtClean="0"/>
              <a:t>按一下以編輯母片標題樣式</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TW" altLang="en-US" smtClean="0"/>
              <a:t>按一下圖示以新增圖片</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Date Placeholder 4"/>
          <p:cNvSpPr>
            <a:spLocks noGrp="1"/>
          </p:cNvSpPr>
          <p:nvPr>
            <p:ph type="dt" sz="half" idx="10"/>
          </p:nvPr>
        </p:nvSpPr>
        <p:spPr/>
        <p:txBody>
          <a:bodyPr/>
          <a:lstStyle/>
          <a:p>
            <a:fld id="{10DA0866-358B-4F6A-8293-C705CF707605}" type="datetime1">
              <a:rPr lang="en-US" altLang="zh-TW" smtClean="0"/>
              <a:t>8/7/2017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zh-TW" altLang="en-US" smtClean="0"/>
              <a:t>按一下以編輯母片標題樣式</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938B71C-8048-49C7-90A4-D7514712E76B}" type="datetime1">
              <a:rPr lang="en-US" altLang="zh-TW" smtClean="0"/>
              <a:t>8/7/2017</a:t>
            </a:fld>
            <a:endParaRPr lang="en-US" dirty="0"/>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6" r:id="rId14"/>
    <p:sldLayoutId id="2147483667" r:id="rId15"/>
    <p:sldLayoutId id="2147483658" r:id="rId16"/>
    <p:sldLayoutId id="2147483659" r:id="rId17"/>
  </p:sldLayoutIdLst>
  <p:hf hdr="0" ftr="0" dt="0"/>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diagramColors" Target="../diagrams/colors7.xml"/><Relationship Id="rId13" Type="http://schemas.openxmlformats.org/officeDocument/2006/relationships/diagramColors" Target="../diagrams/colors8.xml"/><Relationship Id="rId3" Type="http://schemas.openxmlformats.org/officeDocument/2006/relationships/image" Target="../media/image2.png"/><Relationship Id="rId7" Type="http://schemas.openxmlformats.org/officeDocument/2006/relationships/diagramQuickStyle" Target="../diagrams/quickStyle7.xml"/><Relationship Id="rId12" Type="http://schemas.openxmlformats.org/officeDocument/2006/relationships/diagramQuickStyle" Target="../diagrams/quickStyle8.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Layout" Target="../diagrams/layout7.xml"/><Relationship Id="rId11" Type="http://schemas.openxmlformats.org/officeDocument/2006/relationships/diagramLayout" Target="../diagrams/layout8.xml"/><Relationship Id="rId5" Type="http://schemas.openxmlformats.org/officeDocument/2006/relationships/diagramData" Target="../diagrams/data7.xml"/><Relationship Id="rId10" Type="http://schemas.openxmlformats.org/officeDocument/2006/relationships/diagramData" Target="../diagrams/data8.xml"/><Relationship Id="rId4" Type="http://schemas.openxmlformats.org/officeDocument/2006/relationships/image" Target="../media/image5.emf"/><Relationship Id="rId9" Type="http://schemas.microsoft.com/office/2007/relationships/diagramDrawing" Target="../diagrams/drawing7.xml"/><Relationship Id="rId14" Type="http://schemas.microsoft.com/office/2007/relationships/diagramDrawing" Target="../diagrams/drawing8.xml"/></Relationships>
</file>

<file path=ppt/slides/_rels/slide11.xml.rels><?xml version="1.0" encoding="UTF-8" standalone="yes"?>
<Relationships xmlns="http://schemas.openxmlformats.org/package/2006/relationships"><Relationship Id="rId8" Type="http://schemas.openxmlformats.org/officeDocument/2006/relationships/diagramColors" Target="../diagrams/colors9.xml"/><Relationship Id="rId3" Type="http://schemas.openxmlformats.org/officeDocument/2006/relationships/image" Target="../media/image2.png"/><Relationship Id="rId7" Type="http://schemas.openxmlformats.org/officeDocument/2006/relationships/diagramQuickStyle" Target="../diagrams/quickStyle9.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Layout" Target="../diagrams/layout9.xml"/><Relationship Id="rId5" Type="http://schemas.openxmlformats.org/officeDocument/2006/relationships/diagramData" Target="../diagrams/data9.xml"/><Relationship Id="rId4" Type="http://schemas.openxmlformats.org/officeDocument/2006/relationships/image" Target="../media/image5.emf"/><Relationship Id="rId9" Type="http://schemas.microsoft.com/office/2007/relationships/diagramDrawing" Target="../diagrams/drawing9.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5.emf"/></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5.emf"/></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5.emf"/></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5.emf"/></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5.emf"/></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5.emf"/></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wmf"/></Relationships>
</file>

<file path=ppt/slides/_rels/slide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wmf"/></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wmf"/></Relationships>
</file>

<file path=ppt/slides/_rels/slide4.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2.png"/><Relationship Id="rId7" Type="http://schemas.openxmlformats.org/officeDocument/2006/relationships/diagramQuickStyle" Target="../diagrams/quickStyle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3.wmf"/><Relationship Id="rId9" Type="http://schemas.microsoft.com/office/2007/relationships/diagramDrawing" Target="../diagrams/drawing1.xml"/></Relationships>
</file>

<file path=ppt/slides/_rels/slide5.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2.png"/><Relationship Id="rId7" Type="http://schemas.openxmlformats.org/officeDocument/2006/relationships/diagramQuickStyle" Target="../diagrams/quickStyle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5.emf"/><Relationship Id="rId9" Type="http://schemas.microsoft.com/office/2007/relationships/diagramDrawing" Target="../diagrams/drawing2.xml"/></Relationships>
</file>

<file path=ppt/slides/_rels/slide6.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2.png"/><Relationship Id="rId7" Type="http://schemas.openxmlformats.org/officeDocument/2006/relationships/diagramQuickStyle" Target="../diagrams/quickStyle3.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Layout" Target="../diagrams/layout3.xml"/><Relationship Id="rId5" Type="http://schemas.openxmlformats.org/officeDocument/2006/relationships/diagramData" Target="../diagrams/data3.xml"/><Relationship Id="rId4" Type="http://schemas.openxmlformats.org/officeDocument/2006/relationships/image" Target="../media/image5.emf"/><Relationship Id="rId9" Type="http://schemas.microsoft.com/office/2007/relationships/diagramDrawing" Target="../diagrams/drawing3.xml"/></Relationships>
</file>

<file path=ppt/slides/_rels/slide7.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2.png"/><Relationship Id="rId7" Type="http://schemas.openxmlformats.org/officeDocument/2006/relationships/diagramQuickStyle" Target="../diagrams/quickStyle4.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Layout" Target="../diagrams/layout4.xml"/><Relationship Id="rId5" Type="http://schemas.openxmlformats.org/officeDocument/2006/relationships/diagramData" Target="../diagrams/data4.xml"/><Relationship Id="rId4" Type="http://schemas.openxmlformats.org/officeDocument/2006/relationships/image" Target="../media/image5.emf"/><Relationship Id="rId9" Type="http://schemas.microsoft.com/office/2007/relationships/diagramDrawing" Target="../diagrams/drawing4.xml"/></Relationships>
</file>

<file path=ppt/slides/_rels/slide8.xml.rels><?xml version="1.0" encoding="UTF-8" standalone="yes"?>
<Relationships xmlns="http://schemas.openxmlformats.org/package/2006/relationships"><Relationship Id="rId8" Type="http://schemas.openxmlformats.org/officeDocument/2006/relationships/diagramColors" Target="../diagrams/colors5.xml"/><Relationship Id="rId3" Type="http://schemas.openxmlformats.org/officeDocument/2006/relationships/image" Target="../media/image2.png"/><Relationship Id="rId7" Type="http://schemas.openxmlformats.org/officeDocument/2006/relationships/diagramQuickStyle" Target="../diagrams/quickStyle5.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Layout" Target="../diagrams/layout5.xml"/><Relationship Id="rId5" Type="http://schemas.openxmlformats.org/officeDocument/2006/relationships/diagramData" Target="../diagrams/data5.xml"/><Relationship Id="rId4" Type="http://schemas.openxmlformats.org/officeDocument/2006/relationships/image" Target="../media/image5.emf"/><Relationship Id="rId9" Type="http://schemas.microsoft.com/office/2007/relationships/diagramDrawing" Target="../diagrams/drawing5.xml"/></Relationships>
</file>

<file path=ppt/slides/_rels/slide9.xml.rels><?xml version="1.0" encoding="UTF-8" standalone="yes"?>
<Relationships xmlns="http://schemas.openxmlformats.org/package/2006/relationships"><Relationship Id="rId8" Type="http://schemas.openxmlformats.org/officeDocument/2006/relationships/diagramColors" Target="../diagrams/colors6.xml"/><Relationship Id="rId3" Type="http://schemas.openxmlformats.org/officeDocument/2006/relationships/image" Target="../media/image2.png"/><Relationship Id="rId7" Type="http://schemas.openxmlformats.org/officeDocument/2006/relationships/diagramQuickStyle" Target="../diagrams/quickStyle6.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Layout" Target="../diagrams/layout6.xml"/><Relationship Id="rId5" Type="http://schemas.openxmlformats.org/officeDocument/2006/relationships/diagramData" Target="../diagrams/data6.xml"/><Relationship Id="rId4" Type="http://schemas.openxmlformats.org/officeDocument/2006/relationships/image" Target="../media/image5.emf"/><Relationship Id="rId9" Type="http://schemas.microsoft.com/office/2007/relationships/diagramDrawing" Target="../diagrams/drawing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2871019" y="1380068"/>
            <a:ext cx="8632004" cy="2616199"/>
          </a:xfrm>
        </p:spPr>
        <p:txBody>
          <a:bodyPr>
            <a:normAutofit/>
          </a:bodyPr>
          <a:lstStyle/>
          <a:p>
            <a:r>
              <a:rPr lang="zh-TW" altLang="en-US" dirty="0" smtClean="0">
                <a:latin typeface="微軟正黑體" panose="020B0604030504040204" pitchFamily="34" charset="-120"/>
                <a:ea typeface="微軟正黑體" panose="020B0604030504040204" pitchFamily="34" charset="-120"/>
              </a:rPr>
              <a:t>教育部產學合作培育</a:t>
            </a:r>
            <a:r>
              <a:rPr lang="en-US" altLang="zh-TW" dirty="0" smtClean="0">
                <a:latin typeface="微軟正黑體" panose="020B0604030504040204" pitchFamily="34" charset="-120"/>
                <a:ea typeface="微軟正黑體" panose="020B0604030504040204" pitchFamily="34" charset="-120"/>
              </a:rPr>
              <a:t/>
            </a:r>
            <a:br>
              <a:rPr lang="en-US" altLang="zh-TW" dirty="0" smtClean="0">
                <a:latin typeface="微軟正黑體" panose="020B0604030504040204" pitchFamily="34" charset="-120"/>
                <a:ea typeface="微軟正黑體" panose="020B0604030504040204" pitchFamily="34" charset="-120"/>
              </a:rPr>
            </a:br>
            <a:r>
              <a:rPr lang="zh-TW" altLang="en-US" dirty="0" smtClean="0">
                <a:latin typeface="微軟正黑體" panose="020B0604030504040204" pitchFamily="34" charset="-120"/>
                <a:ea typeface="微軟正黑體" panose="020B0604030504040204" pitchFamily="34" charset="-120"/>
              </a:rPr>
              <a:t>博士級研發人才計畫說明</a:t>
            </a:r>
            <a:endParaRPr lang="zh-TW" altLang="en-US" dirty="0">
              <a:latin typeface="微軟正黑體" panose="020B0604030504040204" pitchFamily="34" charset="-120"/>
              <a:ea typeface="微軟正黑體" panose="020B0604030504040204" pitchFamily="34" charset="-120"/>
            </a:endParaRPr>
          </a:p>
        </p:txBody>
      </p:sp>
      <p:sp>
        <p:nvSpPr>
          <p:cNvPr id="3" name="副標題 2"/>
          <p:cNvSpPr>
            <a:spLocks noGrp="1"/>
          </p:cNvSpPr>
          <p:nvPr>
            <p:ph type="subTitle" idx="1"/>
          </p:nvPr>
        </p:nvSpPr>
        <p:spPr>
          <a:xfrm>
            <a:off x="4515378" y="4490537"/>
            <a:ext cx="6987645" cy="1078241"/>
          </a:xfrm>
        </p:spPr>
        <p:txBody>
          <a:bodyPr>
            <a:normAutofit/>
          </a:bodyPr>
          <a:lstStyle/>
          <a:p>
            <a:r>
              <a:rPr lang="zh-TW" altLang="en-US" sz="2400" b="1" dirty="0" smtClean="0">
                <a:latin typeface="微軟正黑體" panose="020B0604030504040204" pitchFamily="34" charset="-120"/>
                <a:ea typeface="微軟正黑體" panose="020B0604030504040204" pitchFamily="34" charset="-120"/>
              </a:rPr>
              <a:t>教育部高等教育司</a:t>
            </a:r>
            <a:endParaRPr lang="en-US" altLang="zh-TW" sz="2400" b="1" dirty="0" smtClean="0">
              <a:latin typeface="微軟正黑體" panose="020B0604030504040204" pitchFamily="34" charset="-120"/>
              <a:ea typeface="微軟正黑體" panose="020B0604030504040204" pitchFamily="34" charset="-120"/>
            </a:endParaRPr>
          </a:p>
          <a:p>
            <a:r>
              <a:rPr lang="en-US" altLang="zh-TW" sz="2400" b="1" dirty="0" smtClean="0">
                <a:latin typeface="微軟正黑體" panose="020B0604030504040204" pitchFamily="34" charset="-120"/>
                <a:ea typeface="微軟正黑體" panose="020B0604030504040204" pitchFamily="34" charset="-120"/>
              </a:rPr>
              <a:t>106.08</a:t>
            </a:r>
            <a:endParaRPr lang="zh-TW" altLang="en-US" sz="2400" b="1" dirty="0">
              <a:latin typeface="微軟正黑體" panose="020B0604030504040204" pitchFamily="34" charset="-120"/>
              <a:ea typeface="微軟正黑體" panose="020B0604030504040204" pitchFamily="34" charset="-120"/>
            </a:endParaRPr>
          </a:p>
        </p:txBody>
      </p:sp>
      <p:pic>
        <p:nvPicPr>
          <p:cNvPr id="4" name="Picture 17" descr="教育部logo"/>
          <p:cNvPicPr>
            <a:picLocks noChangeAspect="1" noChangeArrowheads="1"/>
          </p:cNvPicPr>
          <p:nvPr/>
        </p:nvPicPr>
        <p:blipFill>
          <a:blip r:embed="rId2" cstate="print">
            <a:clrChange>
              <a:clrFrom>
                <a:srgbClr val="FFFFFF"/>
              </a:clrFrom>
              <a:clrTo>
                <a:srgbClr val="FFFFFF">
                  <a:alpha val="0"/>
                </a:srgbClr>
              </a:clrTo>
            </a:clrChange>
            <a:lum bright="-10000"/>
            <a:extLst>
              <a:ext uri="{28A0092B-C50C-407E-A947-70E740481C1C}">
                <a14:useLocalDpi xmlns:a14="http://schemas.microsoft.com/office/drawing/2010/main" val="0"/>
              </a:ext>
            </a:extLst>
          </a:blip>
          <a:srcRect/>
          <a:stretch>
            <a:fillRect/>
          </a:stretch>
        </p:blipFill>
        <p:spPr bwMode="auto">
          <a:xfrm>
            <a:off x="536867" y="5398320"/>
            <a:ext cx="1193079" cy="110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 name="直線接點 9"/>
          <p:cNvCxnSpPr/>
          <p:nvPr/>
        </p:nvCxnSpPr>
        <p:spPr>
          <a:xfrm flipV="1">
            <a:off x="3987114" y="4231045"/>
            <a:ext cx="7438767" cy="8238"/>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91295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1705732" y="416529"/>
            <a:ext cx="2223717" cy="864096"/>
          </a:xfrm>
        </p:spPr>
        <p:txBody>
          <a:bodyPr/>
          <a:lstStyle/>
          <a:p>
            <a:r>
              <a:rPr lang="zh-TW" altLang="en-US" sz="4000" b="1" dirty="0" smtClean="0">
                <a:latin typeface="微軟正黑體" panose="020B0604030504040204" pitchFamily="34" charset="-120"/>
                <a:ea typeface="微軟正黑體" panose="020B0604030504040204" pitchFamily="34" charset="-120"/>
              </a:rPr>
              <a:t>辦理模式</a:t>
            </a:r>
            <a:endParaRPr lang="ja-JP" altLang="en-US" sz="4000" b="1" dirty="0">
              <a:latin typeface="微軟正黑體" panose="020B0604030504040204" pitchFamily="34" charset="-120"/>
              <a:ea typeface="微軟正黑體" panose="020B0604030504040204" pitchFamily="34" charset="-120"/>
            </a:endParaRPr>
          </a:p>
        </p:txBody>
      </p:sp>
      <p:cxnSp>
        <p:nvCxnSpPr>
          <p:cNvPr id="6" name="直線接點 5"/>
          <p:cNvCxnSpPr/>
          <p:nvPr/>
        </p:nvCxnSpPr>
        <p:spPr>
          <a:xfrm>
            <a:off x="1705732" y="1276147"/>
            <a:ext cx="10157254" cy="0"/>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8" name="Picture 17" descr="教育部logo"/>
          <p:cNvPicPr>
            <a:picLocks noChangeAspect="1" noChangeArrowheads="1"/>
          </p:cNvPicPr>
          <p:nvPr/>
        </p:nvPicPr>
        <p:blipFill>
          <a:blip r:embed="rId3" cstate="print">
            <a:clrChange>
              <a:clrFrom>
                <a:srgbClr val="FFFFFF"/>
              </a:clrFrom>
              <a:clrTo>
                <a:srgbClr val="FFFFFF">
                  <a:alpha val="0"/>
                </a:srgbClr>
              </a:clrTo>
            </a:clrChange>
            <a:lum bright="-10000"/>
            <a:extLst>
              <a:ext uri="{28A0092B-C50C-407E-A947-70E740481C1C}">
                <a14:useLocalDpi xmlns:a14="http://schemas.microsoft.com/office/drawing/2010/main" val="0"/>
              </a:ext>
            </a:extLst>
          </a:blip>
          <a:srcRect/>
          <a:stretch>
            <a:fillRect/>
          </a:stretch>
        </p:blipFill>
        <p:spPr bwMode="auto">
          <a:xfrm>
            <a:off x="512653" y="296744"/>
            <a:ext cx="1193079" cy="110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字方塊 1"/>
          <p:cNvSpPr txBox="1"/>
          <p:nvPr/>
        </p:nvSpPr>
        <p:spPr>
          <a:xfrm>
            <a:off x="9497961" y="814482"/>
            <a:ext cx="846461" cy="461665"/>
          </a:xfrm>
          <a:prstGeom prst="rect">
            <a:avLst/>
          </a:prstGeom>
          <a:noFill/>
        </p:spPr>
        <p:txBody>
          <a:bodyPr vert="horz" wrap="square" rtlCol="0">
            <a:spAutoFit/>
          </a:bodyPr>
          <a:lstStyle/>
          <a:p>
            <a:r>
              <a:rPr lang="en-US" altLang="zh-TW" sz="2400" dirty="0" smtClean="0">
                <a:latin typeface="微軟正黑體" panose="020B0604030504040204" pitchFamily="34" charset="-120"/>
                <a:ea typeface="微軟正黑體" panose="020B0604030504040204" pitchFamily="34" charset="-120"/>
              </a:rPr>
              <a:t>6/11</a:t>
            </a:r>
            <a:endParaRPr lang="zh-TW" altLang="en-US" sz="2400" dirty="0">
              <a:latin typeface="微軟正黑體" panose="020B0604030504040204" pitchFamily="34" charset="-120"/>
              <a:ea typeface="微軟正黑體" panose="020B0604030504040204" pitchFamily="34" charset="-120"/>
            </a:endParaRPr>
          </a:p>
        </p:txBody>
      </p:sp>
      <p:pic>
        <p:nvPicPr>
          <p:cNvPr id="14" name="Picture 3"/>
          <p:cNvPicPr>
            <a:picLocks noChangeAspect="1" noChangeArrowheads="1"/>
          </p:cNvPicPr>
          <p:nvPr/>
        </p:nvPicPr>
        <p:blipFill>
          <a:blip r:embed="rId4" cstate="print">
            <a:lum contrast="-20000"/>
            <a:extLst>
              <a:ext uri="{28A0092B-C50C-407E-A947-70E740481C1C}">
                <a14:useLocalDpi xmlns:a14="http://schemas.microsoft.com/office/drawing/2010/main" val="0"/>
              </a:ext>
            </a:extLst>
          </a:blip>
          <a:srcRect/>
          <a:stretch>
            <a:fillRect/>
          </a:stretch>
        </p:blipFill>
        <p:spPr bwMode="auto">
          <a:xfrm>
            <a:off x="10344421" y="92539"/>
            <a:ext cx="1594307" cy="1183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8" name="資料庫圖表 27"/>
          <p:cNvGraphicFramePr/>
          <p:nvPr>
            <p:extLst>
              <p:ext uri="{D42A27DB-BD31-4B8C-83A1-F6EECF244321}">
                <p14:modId xmlns:p14="http://schemas.microsoft.com/office/powerpoint/2010/main" val="924477747"/>
              </p:ext>
            </p:extLst>
          </p:nvPr>
        </p:nvGraphicFramePr>
        <p:xfrm>
          <a:off x="3982844" y="241213"/>
          <a:ext cx="3726985" cy="113704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aphicFrame>
        <p:nvGraphicFramePr>
          <p:cNvPr id="3" name="資料庫圖表 2"/>
          <p:cNvGraphicFramePr/>
          <p:nvPr>
            <p:extLst>
              <p:ext uri="{D42A27DB-BD31-4B8C-83A1-F6EECF244321}">
                <p14:modId xmlns:p14="http://schemas.microsoft.com/office/powerpoint/2010/main" val="628267213"/>
              </p:ext>
            </p:extLst>
          </p:nvPr>
        </p:nvGraphicFramePr>
        <p:xfrm>
          <a:off x="2720359" y="1998089"/>
          <a:ext cx="8128000" cy="4298409"/>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
        <p:nvSpPr>
          <p:cNvPr id="5" name="投影片編號版面配置區 4"/>
          <p:cNvSpPr>
            <a:spLocks noGrp="1"/>
          </p:cNvSpPr>
          <p:nvPr>
            <p:ph type="sldNum" sz="quarter" idx="12"/>
          </p:nvPr>
        </p:nvSpPr>
        <p:spPr/>
        <p:txBody>
          <a:bodyPr/>
          <a:lstStyle/>
          <a:p>
            <a:fld id="{D57F1E4F-1CFF-5643-939E-217C01CDF565}" type="slidenum">
              <a:rPr lang="en-US" smtClean="0"/>
              <a:pPr/>
              <a:t>10</a:t>
            </a:fld>
            <a:endParaRPr lang="en-US" dirty="0"/>
          </a:p>
        </p:txBody>
      </p:sp>
    </p:spTree>
    <p:extLst>
      <p:ext uri="{BB962C8B-B14F-4D97-AF65-F5344CB8AC3E}">
        <p14:creationId xmlns:p14="http://schemas.microsoft.com/office/powerpoint/2010/main" val="344724482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1705732" y="416529"/>
            <a:ext cx="2223717" cy="864096"/>
          </a:xfrm>
        </p:spPr>
        <p:txBody>
          <a:bodyPr/>
          <a:lstStyle/>
          <a:p>
            <a:r>
              <a:rPr lang="zh-TW" altLang="en-US" sz="4000" b="1" dirty="0" smtClean="0">
                <a:latin typeface="微軟正黑體" panose="020B0604030504040204" pitchFamily="34" charset="-120"/>
                <a:ea typeface="微軟正黑體" panose="020B0604030504040204" pitchFamily="34" charset="-120"/>
              </a:rPr>
              <a:t>辦理模式</a:t>
            </a:r>
            <a:endParaRPr lang="ja-JP" altLang="en-US" sz="4000" b="1" dirty="0">
              <a:latin typeface="微軟正黑體" panose="020B0604030504040204" pitchFamily="34" charset="-120"/>
              <a:ea typeface="微軟正黑體" panose="020B0604030504040204" pitchFamily="34" charset="-120"/>
            </a:endParaRPr>
          </a:p>
        </p:txBody>
      </p:sp>
      <p:cxnSp>
        <p:nvCxnSpPr>
          <p:cNvPr id="6" name="直線接點 5"/>
          <p:cNvCxnSpPr/>
          <p:nvPr/>
        </p:nvCxnSpPr>
        <p:spPr>
          <a:xfrm>
            <a:off x="1705732" y="1276147"/>
            <a:ext cx="10157254" cy="0"/>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8" name="Picture 17" descr="教育部logo"/>
          <p:cNvPicPr>
            <a:picLocks noChangeAspect="1" noChangeArrowheads="1"/>
          </p:cNvPicPr>
          <p:nvPr/>
        </p:nvPicPr>
        <p:blipFill>
          <a:blip r:embed="rId3" cstate="print">
            <a:clrChange>
              <a:clrFrom>
                <a:srgbClr val="FFFFFF"/>
              </a:clrFrom>
              <a:clrTo>
                <a:srgbClr val="FFFFFF">
                  <a:alpha val="0"/>
                </a:srgbClr>
              </a:clrTo>
            </a:clrChange>
            <a:lum bright="-10000"/>
            <a:extLst>
              <a:ext uri="{28A0092B-C50C-407E-A947-70E740481C1C}">
                <a14:useLocalDpi xmlns:a14="http://schemas.microsoft.com/office/drawing/2010/main" val="0"/>
              </a:ext>
            </a:extLst>
          </a:blip>
          <a:srcRect/>
          <a:stretch>
            <a:fillRect/>
          </a:stretch>
        </p:blipFill>
        <p:spPr bwMode="auto">
          <a:xfrm>
            <a:off x="512653" y="296744"/>
            <a:ext cx="1193079" cy="110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字方塊 1"/>
          <p:cNvSpPr txBox="1"/>
          <p:nvPr/>
        </p:nvSpPr>
        <p:spPr>
          <a:xfrm>
            <a:off x="9468465" y="814482"/>
            <a:ext cx="875957" cy="461665"/>
          </a:xfrm>
          <a:prstGeom prst="rect">
            <a:avLst/>
          </a:prstGeom>
          <a:noFill/>
        </p:spPr>
        <p:txBody>
          <a:bodyPr vert="horz" wrap="square" rtlCol="0">
            <a:spAutoFit/>
          </a:bodyPr>
          <a:lstStyle/>
          <a:p>
            <a:r>
              <a:rPr lang="en-US" altLang="zh-TW" sz="2400" dirty="0" smtClean="0">
                <a:latin typeface="微軟正黑體" panose="020B0604030504040204" pitchFamily="34" charset="-120"/>
                <a:ea typeface="微軟正黑體" panose="020B0604030504040204" pitchFamily="34" charset="-120"/>
              </a:rPr>
              <a:t>7/11</a:t>
            </a:r>
            <a:endParaRPr lang="zh-TW" altLang="en-US" sz="2400" dirty="0">
              <a:latin typeface="微軟正黑體" panose="020B0604030504040204" pitchFamily="34" charset="-120"/>
              <a:ea typeface="微軟正黑體" panose="020B0604030504040204" pitchFamily="34" charset="-120"/>
            </a:endParaRPr>
          </a:p>
        </p:txBody>
      </p:sp>
      <p:pic>
        <p:nvPicPr>
          <p:cNvPr id="14" name="Picture 3"/>
          <p:cNvPicPr>
            <a:picLocks noChangeAspect="1" noChangeArrowheads="1"/>
          </p:cNvPicPr>
          <p:nvPr/>
        </p:nvPicPr>
        <p:blipFill>
          <a:blip r:embed="rId4" cstate="print">
            <a:lum contrast="-20000"/>
            <a:extLst>
              <a:ext uri="{28A0092B-C50C-407E-A947-70E740481C1C}">
                <a14:useLocalDpi xmlns:a14="http://schemas.microsoft.com/office/drawing/2010/main" val="0"/>
              </a:ext>
            </a:extLst>
          </a:blip>
          <a:srcRect/>
          <a:stretch>
            <a:fillRect/>
          </a:stretch>
        </p:blipFill>
        <p:spPr bwMode="auto">
          <a:xfrm>
            <a:off x="10344421" y="92539"/>
            <a:ext cx="1594307" cy="1183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8" name="資料庫圖表 27"/>
          <p:cNvGraphicFramePr/>
          <p:nvPr>
            <p:extLst>
              <p:ext uri="{D42A27DB-BD31-4B8C-83A1-F6EECF244321}">
                <p14:modId xmlns:p14="http://schemas.microsoft.com/office/powerpoint/2010/main" val="924477747"/>
              </p:ext>
            </p:extLst>
          </p:nvPr>
        </p:nvGraphicFramePr>
        <p:xfrm>
          <a:off x="3982844" y="241213"/>
          <a:ext cx="3726985" cy="113704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9" name="文字方塊 8"/>
          <p:cNvSpPr txBox="1"/>
          <p:nvPr/>
        </p:nvSpPr>
        <p:spPr>
          <a:xfrm>
            <a:off x="1705732" y="1737811"/>
            <a:ext cx="9865096" cy="2862322"/>
          </a:xfrm>
          <a:prstGeom prst="rect">
            <a:avLst/>
          </a:prstGeom>
          <a:noFill/>
        </p:spPr>
        <p:txBody>
          <a:bodyPr wrap="square" rtlCol="0">
            <a:spAutoFit/>
          </a:bodyPr>
          <a:lstStyle/>
          <a:p>
            <a:pPr marL="285750" indent="-285750">
              <a:lnSpc>
                <a:spcPts val="3600"/>
              </a:lnSpc>
              <a:buFont typeface="Wingdings" panose="05000000000000000000" pitchFamily="2" charset="2"/>
              <a:buChar char="l"/>
            </a:pPr>
            <a:r>
              <a:rPr lang="zh-TW" altLang="en-US" sz="2600" dirty="0">
                <a:latin typeface="微軟正黑體" panose="020B0604030504040204" pitchFamily="34" charset="-120"/>
                <a:ea typeface="微軟正黑體" panose="020B0604030504040204" pitchFamily="34" charset="-120"/>
              </a:rPr>
              <a:t>以跨部會合作培育博士生實務研發模式申請者，不限申請案數及申請人數。惟均不得計列已有正職工作之非全職學生，但留職停薪並以全職學生身分參與計畫者，不在此限</a:t>
            </a:r>
            <a:r>
              <a:rPr lang="zh-TW" altLang="en-US" sz="2600" dirty="0" smtClean="0">
                <a:latin typeface="微軟正黑體" panose="020B0604030504040204" pitchFamily="34" charset="-120"/>
                <a:ea typeface="微軟正黑體" panose="020B0604030504040204" pitchFamily="34" charset="-120"/>
              </a:rPr>
              <a:t>。</a:t>
            </a:r>
            <a:endParaRPr lang="en-US" altLang="zh-TW" sz="2600" b="1" dirty="0" smtClean="0">
              <a:solidFill>
                <a:srgbClr val="FF0000"/>
              </a:solidFill>
              <a:latin typeface="微軟正黑體" panose="020B0604030504040204" pitchFamily="34" charset="-120"/>
              <a:ea typeface="微軟正黑體" panose="020B0604030504040204" pitchFamily="34" charset="-120"/>
            </a:endParaRPr>
          </a:p>
          <a:p>
            <a:pPr marL="285750" indent="-285750">
              <a:lnSpc>
                <a:spcPts val="3600"/>
              </a:lnSpc>
              <a:buFont typeface="Wingdings" panose="05000000000000000000" pitchFamily="2" charset="2"/>
              <a:buChar char="l"/>
            </a:pPr>
            <a:r>
              <a:rPr lang="zh-TW" altLang="en-US" sz="2600" dirty="0">
                <a:latin typeface="微軟正黑體" panose="020B0604030504040204" pitchFamily="34" charset="-120"/>
                <a:ea typeface="微軟正黑體" panose="020B0604030504040204" pitchFamily="34" charset="-120"/>
              </a:rPr>
              <a:t>跨部會合作培育博士生實務研發模式者</a:t>
            </a:r>
            <a:r>
              <a:rPr lang="zh-TW" altLang="en-US" sz="2600" dirty="0" smtClean="0">
                <a:latin typeface="微軟正黑體" panose="020B0604030504040204" pitchFamily="34" charset="-120"/>
                <a:ea typeface="微軟正黑體" panose="020B0604030504040204" pitchFamily="34" charset="-120"/>
              </a:rPr>
              <a:t>，本部至多</a:t>
            </a:r>
            <a:r>
              <a:rPr lang="zh-TW" altLang="en-US" sz="2600" dirty="0">
                <a:latin typeface="微軟正黑體" panose="020B0604030504040204" pitchFamily="34" charset="-120"/>
                <a:ea typeface="微軟正黑體" panose="020B0604030504040204" pitchFamily="34" charset="-120"/>
              </a:rPr>
              <a:t>補助</a:t>
            </a:r>
            <a:r>
              <a:rPr lang="zh-TW" altLang="en-US" sz="2600" dirty="0" smtClean="0">
                <a:latin typeface="微軟正黑體" panose="020B0604030504040204" pitchFamily="34" charset="-120"/>
                <a:ea typeface="微軟正黑體" panose="020B0604030504040204" pitchFamily="34" charset="-120"/>
              </a:rPr>
              <a:t>二年獎助學金。</a:t>
            </a:r>
            <a:endParaRPr lang="en-US" altLang="zh-TW" sz="2600" dirty="0" smtClean="0">
              <a:latin typeface="微軟正黑體" panose="020B0604030504040204" pitchFamily="34" charset="-120"/>
              <a:ea typeface="微軟正黑體" panose="020B0604030504040204" pitchFamily="34" charset="-120"/>
            </a:endParaRPr>
          </a:p>
          <a:p>
            <a:pPr marL="285750" indent="-285750">
              <a:lnSpc>
                <a:spcPts val="3600"/>
              </a:lnSpc>
              <a:buFont typeface="Wingdings" panose="05000000000000000000" pitchFamily="2" charset="2"/>
              <a:buChar char="l"/>
            </a:pPr>
            <a:r>
              <a:rPr lang="zh-TW" altLang="en-US" sz="2600" dirty="0">
                <a:latin typeface="微軟正黑體" panose="020B0604030504040204" pitchFamily="34" charset="-120"/>
                <a:ea typeface="微軟正黑體" panose="020B0604030504040204" pitchFamily="34" charset="-120"/>
              </a:rPr>
              <a:t>跨部會合作培育博士生實務研發模式之名額，不得流用。</a:t>
            </a:r>
            <a:endParaRPr lang="en-US" altLang="zh-TW" sz="2600" dirty="0" smtClean="0">
              <a:latin typeface="微軟正黑體" panose="020B0604030504040204" pitchFamily="34" charset="-120"/>
              <a:ea typeface="微軟正黑體" panose="020B0604030504040204" pitchFamily="34" charset="-120"/>
            </a:endParaRPr>
          </a:p>
        </p:txBody>
      </p:sp>
      <p:sp>
        <p:nvSpPr>
          <p:cNvPr id="5" name="投影片編號版面配置區 4"/>
          <p:cNvSpPr>
            <a:spLocks noGrp="1"/>
          </p:cNvSpPr>
          <p:nvPr>
            <p:ph type="sldNum" sz="quarter" idx="12"/>
          </p:nvPr>
        </p:nvSpPr>
        <p:spPr/>
        <p:txBody>
          <a:bodyPr/>
          <a:lstStyle/>
          <a:p>
            <a:fld id="{D57F1E4F-1CFF-5643-939E-217C01CDF565}" type="slidenum">
              <a:rPr lang="en-US" smtClean="0"/>
              <a:pPr/>
              <a:t>11</a:t>
            </a:fld>
            <a:endParaRPr lang="en-US" dirty="0"/>
          </a:p>
        </p:txBody>
      </p:sp>
    </p:spTree>
    <p:extLst>
      <p:ext uri="{BB962C8B-B14F-4D97-AF65-F5344CB8AC3E}">
        <p14:creationId xmlns:p14="http://schemas.microsoft.com/office/powerpoint/2010/main" val="281150803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1705732" y="416529"/>
            <a:ext cx="2223717" cy="864096"/>
          </a:xfrm>
        </p:spPr>
        <p:txBody>
          <a:bodyPr/>
          <a:lstStyle/>
          <a:p>
            <a:r>
              <a:rPr lang="zh-TW" altLang="en-US" sz="4000" b="1" dirty="0" smtClean="0">
                <a:latin typeface="微軟正黑體" panose="020B0604030504040204" pitchFamily="34" charset="-120"/>
                <a:ea typeface="微軟正黑體" panose="020B0604030504040204" pitchFamily="34" charset="-120"/>
              </a:rPr>
              <a:t>辦理模式</a:t>
            </a:r>
            <a:endParaRPr lang="ja-JP" altLang="en-US" sz="4000" b="1" dirty="0">
              <a:latin typeface="微軟正黑體" panose="020B0604030504040204" pitchFamily="34" charset="-120"/>
              <a:ea typeface="微軟正黑體" panose="020B0604030504040204" pitchFamily="34" charset="-120"/>
            </a:endParaRPr>
          </a:p>
        </p:txBody>
      </p:sp>
      <p:cxnSp>
        <p:nvCxnSpPr>
          <p:cNvPr id="6" name="直線接點 5"/>
          <p:cNvCxnSpPr/>
          <p:nvPr/>
        </p:nvCxnSpPr>
        <p:spPr>
          <a:xfrm>
            <a:off x="1705732" y="1276147"/>
            <a:ext cx="10157254" cy="0"/>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8" name="Picture 17" descr="教育部logo"/>
          <p:cNvPicPr>
            <a:picLocks noChangeAspect="1" noChangeArrowheads="1"/>
          </p:cNvPicPr>
          <p:nvPr/>
        </p:nvPicPr>
        <p:blipFill>
          <a:blip r:embed="rId3" cstate="print">
            <a:clrChange>
              <a:clrFrom>
                <a:srgbClr val="FFFFFF"/>
              </a:clrFrom>
              <a:clrTo>
                <a:srgbClr val="FFFFFF">
                  <a:alpha val="0"/>
                </a:srgbClr>
              </a:clrTo>
            </a:clrChange>
            <a:lum bright="-10000"/>
            <a:extLst>
              <a:ext uri="{28A0092B-C50C-407E-A947-70E740481C1C}">
                <a14:useLocalDpi xmlns:a14="http://schemas.microsoft.com/office/drawing/2010/main" val="0"/>
              </a:ext>
            </a:extLst>
          </a:blip>
          <a:srcRect/>
          <a:stretch>
            <a:fillRect/>
          </a:stretch>
        </p:blipFill>
        <p:spPr bwMode="auto">
          <a:xfrm>
            <a:off x="512653" y="296744"/>
            <a:ext cx="1193079" cy="110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字方塊 1"/>
          <p:cNvSpPr txBox="1"/>
          <p:nvPr/>
        </p:nvSpPr>
        <p:spPr>
          <a:xfrm>
            <a:off x="9468465" y="814482"/>
            <a:ext cx="875957" cy="461665"/>
          </a:xfrm>
          <a:prstGeom prst="rect">
            <a:avLst/>
          </a:prstGeom>
          <a:noFill/>
        </p:spPr>
        <p:txBody>
          <a:bodyPr vert="horz" wrap="square" rtlCol="0">
            <a:spAutoFit/>
          </a:bodyPr>
          <a:lstStyle/>
          <a:p>
            <a:r>
              <a:rPr lang="en-US" altLang="zh-TW" sz="2400" dirty="0" smtClean="0">
                <a:latin typeface="微軟正黑體" panose="020B0604030504040204" pitchFamily="34" charset="-120"/>
                <a:ea typeface="微軟正黑體" panose="020B0604030504040204" pitchFamily="34" charset="-120"/>
              </a:rPr>
              <a:t>8/11</a:t>
            </a:r>
            <a:endParaRPr lang="zh-TW" altLang="en-US" sz="2400" dirty="0">
              <a:latin typeface="微軟正黑體" panose="020B0604030504040204" pitchFamily="34" charset="-120"/>
              <a:ea typeface="微軟正黑體" panose="020B0604030504040204" pitchFamily="34" charset="-120"/>
            </a:endParaRPr>
          </a:p>
        </p:txBody>
      </p:sp>
      <p:pic>
        <p:nvPicPr>
          <p:cNvPr id="14" name="Picture 3"/>
          <p:cNvPicPr>
            <a:picLocks noChangeAspect="1" noChangeArrowheads="1"/>
          </p:cNvPicPr>
          <p:nvPr/>
        </p:nvPicPr>
        <p:blipFill>
          <a:blip r:embed="rId4" cstate="print">
            <a:lum contrast="-20000"/>
            <a:extLst>
              <a:ext uri="{28A0092B-C50C-407E-A947-70E740481C1C}">
                <a14:useLocalDpi xmlns:a14="http://schemas.microsoft.com/office/drawing/2010/main" val="0"/>
              </a:ext>
            </a:extLst>
          </a:blip>
          <a:srcRect/>
          <a:stretch>
            <a:fillRect/>
          </a:stretch>
        </p:blipFill>
        <p:spPr bwMode="auto">
          <a:xfrm>
            <a:off x="10344421" y="92539"/>
            <a:ext cx="1594307" cy="1183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文字方塊 12"/>
          <p:cNvSpPr txBox="1"/>
          <p:nvPr/>
        </p:nvSpPr>
        <p:spPr>
          <a:xfrm>
            <a:off x="1705732" y="1737811"/>
            <a:ext cx="9865096" cy="3785652"/>
          </a:xfrm>
          <a:prstGeom prst="rect">
            <a:avLst/>
          </a:prstGeom>
          <a:noFill/>
        </p:spPr>
        <p:txBody>
          <a:bodyPr wrap="square" rtlCol="0">
            <a:spAutoFit/>
          </a:bodyPr>
          <a:lstStyle/>
          <a:p>
            <a:pPr marL="285750" indent="-285750">
              <a:lnSpc>
                <a:spcPts val="3600"/>
              </a:lnSpc>
              <a:buFont typeface="Wingdings" panose="05000000000000000000" pitchFamily="2" charset="2"/>
              <a:buChar char="l"/>
            </a:pPr>
            <a:r>
              <a:rPr lang="zh-TW" altLang="en-US" sz="2600" dirty="0">
                <a:latin typeface="微軟正黑體" panose="020B0604030504040204" pitchFamily="34" charset="-120"/>
                <a:ea typeface="微軟正黑體" panose="020B0604030504040204" pitchFamily="34" charset="-120"/>
              </a:rPr>
              <a:t>本計畫採部分補助，學校及產學合作企業或法人之</a:t>
            </a:r>
            <a:r>
              <a:rPr lang="zh-TW" altLang="en-US" sz="2600" dirty="0">
                <a:solidFill>
                  <a:srgbClr val="FF0000"/>
                </a:solidFill>
                <a:latin typeface="微軟正黑體" panose="020B0604030504040204" pitchFamily="34" charset="-120"/>
                <a:ea typeface="微軟正黑體" panose="020B0604030504040204" pitchFamily="34" charset="-120"/>
              </a:rPr>
              <a:t>總配合款</a:t>
            </a:r>
            <a:r>
              <a:rPr lang="zh-TW" altLang="en-US" sz="2600" dirty="0">
                <a:latin typeface="微軟正黑體" panose="020B0604030504040204" pitchFamily="34" charset="-120"/>
                <a:ea typeface="微軟正黑體" panose="020B0604030504040204" pitchFamily="34" charset="-120"/>
              </a:rPr>
              <a:t>不得低於本部核定總補助經費額度之</a:t>
            </a:r>
            <a:r>
              <a:rPr lang="zh-TW" altLang="en-US" sz="2600" dirty="0">
                <a:solidFill>
                  <a:srgbClr val="FF0000"/>
                </a:solidFill>
                <a:latin typeface="微軟正黑體" panose="020B0604030504040204" pitchFamily="34" charset="-120"/>
                <a:ea typeface="微軟正黑體" panose="020B0604030504040204" pitchFamily="34" charset="-120"/>
              </a:rPr>
              <a:t>百分之五十</a:t>
            </a:r>
            <a:r>
              <a:rPr lang="zh-TW" altLang="en-US" sz="2600" dirty="0">
                <a:latin typeface="微軟正黑體" panose="020B0604030504040204" pitchFamily="34" charset="-120"/>
                <a:ea typeface="微軟正黑體" panose="020B0604030504040204" pitchFamily="34" charset="-120"/>
              </a:rPr>
              <a:t>，總配合款</a:t>
            </a:r>
            <a:r>
              <a:rPr lang="zh-TW" altLang="en-US" sz="2600" u="sng" dirty="0">
                <a:solidFill>
                  <a:srgbClr val="FF0000"/>
                </a:solidFill>
                <a:latin typeface="微軟正黑體" panose="020B0604030504040204" pitchFamily="34" charset="-120"/>
                <a:ea typeface="微軟正黑體" panose="020B0604030504040204" pitchFamily="34" charset="-120"/>
              </a:rPr>
              <a:t>百分之七十</a:t>
            </a:r>
            <a:r>
              <a:rPr lang="zh-TW" altLang="en-US" sz="2600" dirty="0">
                <a:latin typeface="微軟正黑體" panose="020B0604030504040204" pitchFamily="34" charset="-120"/>
                <a:ea typeface="微軟正黑體" panose="020B0604030504040204" pitchFamily="34" charset="-120"/>
              </a:rPr>
              <a:t>應由</a:t>
            </a:r>
            <a:r>
              <a:rPr lang="zh-TW" altLang="en-US" sz="2600" dirty="0">
                <a:solidFill>
                  <a:srgbClr val="FF0000"/>
                </a:solidFill>
                <a:latin typeface="微軟正黑體" panose="020B0604030504040204" pitchFamily="34" charset="-120"/>
                <a:ea typeface="微軟正黑體" panose="020B0604030504040204" pitchFamily="34" charset="-120"/>
              </a:rPr>
              <a:t>產學合作企業或法人出資</a:t>
            </a:r>
            <a:r>
              <a:rPr lang="zh-TW" altLang="en-US" sz="2600" dirty="0" smtClean="0">
                <a:latin typeface="微軟正黑體" panose="020B0604030504040204" pitchFamily="34" charset="-120"/>
                <a:ea typeface="微軟正黑體" panose="020B0604030504040204" pitchFamily="34" charset="-120"/>
              </a:rPr>
              <a:t>。</a:t>
            </a:r>
            <a:endParaRPr lang="en-US" altLang="zh-TW" sz="2600" dirty="0" smtClean="0">
              <a:latin typeface="微軟正黑體" panose="020B0604030504040204" pitchFamily="34" charset="-120"/>
              <a:ea typeface="微軟正黑體" panose="020B0604030504040204" pitchFamily="34" charset="-120"/>
            </a:endParaRPr>
          </a:p>
          <a:p>
            <a:pPr marL="285750" indent="-285750">
              <a:lnSpc>
                <a:spcPts val="3600"/>
              </a:lnSpc>
              <a:buFont typeface="Wingdings" panose="05000000000000000000" pitchFamily="2" charset="2"/>
              <a:buChar char="l"/>
            </a:pPr>
            <a:r>
              <a:rPr lang="zh-TW" altLang="en-US" sz="2600" dirty="0" smtClean="0">
                <a:latin typeface="微軟正黑體" panose="020B0604030504040204" pitchFamily="34" charset="-120"/>
                <a:ea typeface="微軟正黑體" panose="020B0604030504040204" pitchFamily="34" charset="-120"/>
              </a:rPr>
              <a:t>學校</a:t>
            </a:r>
            <a:r>
              <a:rPr lang="zh-TW" altLang="en-US" sz="2600" dirty="0">
                <a:latin typeface="微軟正黑體" panose="020B0604030504040204" pitchFamily="34" charset="-120"/>
                <a:ea typeface="微軟正黑體" panose="020B0604030504040204" pitchFamily="34" charset="-120"/>
              </a:rPr>
              <a:t>及產學合作企業或法人之總配合款得超過本部規定，超過本部規定部分之經費，不受前款之比率限制</a:t>
            </a:r>
            <a:r>
              <a:rPr lang="zh-TW" altLang="en-US" sz="2600" dirty="0" smtClean="0">
                <a:latin typeface="微軟正黑體" panose="020B0604030504040204" pitchFamily="34" charset="-120"/>
                <a:ea typeface="微軟正黑體" panose="020B0604030504040204" pitchFamily="34" charset="-120"/>
              </a:rPr>
              <a:t>。</a:t>
            </a:r>
            <a:endParaRPr lang="en-US" altLang="zh-TW" sz="2600" dirty="0" smtClean="0">
              <a:latin typeface="微軟正黑體" panose="020B0604030504040204" pitchFamily="34" charset="-120"/>
              <a:ea typeface="微軟正黑體" panose="020B0604030504040204" pitchFamily="34" charset="-120"/>
            </a:endParaRPr>
          </a:p>
          <a:p>
            <a:pPr marL="285750" indent="-285750">
              <a:lnSpc>
                <a:spcPts val="3600"/>
              </a:lnSpc>
              <a:buFont typeface="Wingdings" panose="05000000000000000000" pitchFamily="2" charset="2"/>
              <a:buChar char="l"/>
            </a:pPr>
            <a:r>
              <a:rPr lang="zh-TW" altLang="en-US" sz="2600" dirty="0">
                <a:latin typeface="微軟正黑體" panose="020B0604030504040204" pitchFamily="34" charset="-120"/>
                <a:ea typeface="微軟正黑體" panose="020B0604030504040204" pitchFamily="34" charset="-120"/>
              </a:rPr>
              <a:t>各計畫應至少有一家企業參與，與學校合作參與本計畫之企業或法人應具有一定規模以上之研發能量，且</a:t>
            </a:r>
            <a:r>
              <a:rPr lang="zh-TW" altLang="en-US" sz="2600" u="sng" dirty="0">
                <a:solidFill>
                  <a:srgbClr val="FF0000"/>
                </a:solidFill>
                <a:latin typeface="微軟正黑體" panose="020B0604030504040204" pitchFamily="34" charset="-120"/>
                <a:ea typeface="微軟正黑體" panose="020B0604030504040204" pitchFamily="34" charset="-120"/>
              </a:rPr>
              <a:t>不得為學校之附屬單位</a:t>
            </a:r>
            <a:r>
              <a:rPr lang="zh-TW" altLang="en-US" sz="2600" dirty="0">
                <a:latin typeface="微軟正黑體" panose="020B0604030504040204" pitchFamily="34" charset="-120"/>
                <a:ea typeface="微軟正黑體" panose="020B0604030504040204" pitchFamily="34" charset="-120"/>
              </a:rPr>
              <a:t>；學校並應與合作企業或法人簽訂合作契約。</a:t>
            </a:r>
            <a:endParaRPr lang="en-US" altLang="zh-TW" sz="2600" dirty="0" smtClean="0">
              <a:latin typeface="微軟正黑體" panose="020B0604030504040204" pitchFamily="34" charset="-120"/>
              <a:ea typeface="微軟正黑體" panose="020B0604030504040204" pitchFamily="34" charset="-120"/>
            </a:endParaRPr>
          </a:p>
        </p:txBody>
      </p:sp>
      <p:sp>
        <p:nvSpPr>
          <p:cNvPr id="3" name="投影片編號版面配置區 2"/>
          <p:cNvSpPr>
            <a:spLocks noGrp="1"/>
          </p:cNvSpPr>
          <p:nvPr>
            <p:ph type="sldNum" sz="quarter" idx="12"/>
          </p:nvPr>
        </p:nvSpPr>
        <p:spPr/>
        <p:txBody>
          <a:bodyPr/>
          <a:lstStyle/>
          <a:p>
            <a:fld id="{D57F1E4F-1CFF-5643-939E-217C01CDF565}" type="slidenum">
              <a:rPr lang="en-US" smtClean="0"/>
              <a:pPr/>
              <a:t>12</a:t>
            </a:fld>
            <a:endParaRPr lang="en-US" dirty="0"/>
          </a:p>
        </p:txBody>
      </p:sp>
    </p:spTree>
    <p:extLst>
      <p:ext uri="{BB962C8B-B14F-4D97-AF65-F5344CB8AC3E}">
        <p14:creationId xmlns:p14="http://schemas.microsoft.com/office/powerpoint/2010/main" val="10517692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1705732" y="416529"/>
            <a:ext cx="2223717" cy="864096"/>
          </a:xfrm>
        </p:spPr>
        <p:txBody>
          <a:bodyPr/>
          <a:lstStyle/>
          <a:p>
            <a:r>
              <a:rPr lang="zh-TW" altLang="en-US" sz="4000" b="1" dirty="0" smtClean="0">
                <a:latin typeface="微軟正黑體" panose="020B0604030504040204" pitchFamily="34" charset="-120"/>
                <a:ea typeface="微軟正黑體" panose="020B0604030504040204" pitchFamily="34" charset="-120"/>
              </a:rPr>
              <a:t>辦理模式</a:t>
            </a:r>
            <a:endParaRPr lang="ja-JP" altLang="en-US" sz="4000" b="1" dirty="0">
              <a:latin typeface="微軟正黑體" panose="020B0604030504040204" pitchFamily="34" charset="-120"/>
              <a:ea typeface="微軟正黑體" panose="020B0604030504040204" pitchFamily="34" charset="-120"/>
            </a:endParaRPr>
          </a:p>
        </p:txBody>
      </p:sp>
      <p:cxnSp>
        <p:nvCxnSpPr>
          <p:cNvPr id="6" name="直線接點 5"/>
          <p:cNvCxnSpPr/>
          <p:nvPr/>
        </p:nvCxnSpPr>
        <p:spPr>
          <a:xfrm>
            <a:off x="1705732" y="1276147"/>
            <a:ext cx="10157254" cy="0"/>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8" name="Picture 17" descr="教育部logo"/>
          <p:cNvPicPr>
            <a:picLocks noChangeAspect="1" noChangeArrowheads="1"/>
          </p:cNvPicPr>
          <p:nvPr/>
        </p:nvPicPr>
        <p:blipFill>
          <a:blip r:embed="rId3" cstate="print">
            <a:clrChange>
              <a:clrFrom>
                <a:srgbClr val="FFFFFF"/>
              </a:clrFrom>
              <a:clrTo>
                <a:srgbClr val="FFFFFF">
                  <a:alpha val="0"/>
                </a:srgbClr>
              </a:clrTo>
            </a:clrChange>
            <a:lum bright="-10000"/>
            <a:extLst>
              <a:ext uri="{28A0092B-C50C-407E-A947-70E740481C1C}">
                <a14:useLocalDpi xmlns:a14="http://schemas.microsoft.com/office/drawing/2010/main" val="0"/>
              </a:ext>
            </a:extLst>
          </a:blip>
          <a:srcRect/>
          <a:stretch>
            <a:fillRect/>
          </a:stretch>
        </p:blipFill>
        <p:spPr bwMode="auto">
          <a:xfrm>
            <a:off x="512653" y="296744"/>
            <a:ext cx="1193079" cy="110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字方塊 1"/>
          <p:cNvSpPr txBox="1"/>
          <p:nvPr/>
        </p:nvSpPr>
        <p:spPr>
          <a:xfrm>
            <a:off x="9429135" y="814482"/>
            <a:ext cx="915287" cy="461665"/>
          </a:xfrm>
          <a:prstGeom prst="rect">
            <a:avLst/>
          </a:prstGeom>
          <a:noFill/>
        </p:spPr>
        <p:txBody>
          <a:bodyPr vert="horz" wrap="square" rtlCol="0">
            <a:spAutoFit/>
          </a:bodyPr>
          <a:lstStyle/>
          <a:p>
            <a:r>
              <a:rPr lang="en-US" altLang="zh-TW" sz="2400" dirty="0" smtClean="0">
                <a:latin typeface="微軟正黑體" panose="020B0604030504040204" pitchFamily="34" charset="-120"/>
                <a:ea typeface="微軟正黑體" panose="020B0604030504040204" pitchFamily="34" charset="-120"/>
              </a:rPr>
              <a:t>9/11</a:t>
            </a:r>
            <a:endParaRPr lang="zh-TW" altLang="en-US" sz="2400" dirty="0">
              <a:latin typeface="微軟正黑體" panose="020B0604030504040204" pitchFamily="34" charset="-120"/>
              <a:ea typeface="微軟正黑體" panose="020B0604030504040204" pitchFamily="34" charset="-120"/>
            </a:endParaRPr>
          </a:p>
        </p:txBody>
      </p:sp>
      <p:pic>
        <p:nvPicPr>
          <p:cNvPr id="14" name="Picture 3"/>
          <p:cNvPicPr>
            <a:picLocks noChangeAspect="1" noChangeArrowheads="1"/>
          </p:cNvPicPr>
          <p:nvPr/>
        </p:nvPicPr>
        <p:blipFill>
          <a:blip r:embed="rId4" cstate="print">
            <a:lum contrast="-20000"/>
            <a:extLst>
              <a:ext uri="{28A0092B-C50C-407E-A947-70E740481C1C}">
                <a14:useLocalDpi xmlns:a14="http://schemas.microsoft.com/office/drawing/2010/main" val="0"/>
              </a:ext>
            </a:extLst>
          </a:blip>
          <a:srcRect/>
          <a:stretch>
            <a:fillRect/>
          </a:stretch>
        </p:blipFill>
        <p:spPr bwMode="auto">
          <a:xfrm>
            <a:off x="10344421" y="92539"/>
            <a:ext cx="1594307" cy="1183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文字方塊 12"/>
          <p:cNvSpPr txBox="1"/>
          <p:nvPr/>
        </p:nvSpPr>
        <p:spPr>
          <a:xfrm>
            <a:off x="1705732" y="1737811"/>
            <a:ext cx="9865096" cy="3785652"/>
          </a:xfrm>
          <a:prstGeom prst="rect">
            <a:avLst/>
          </a:prstGeom>
          <a:noFill/>
        </p:spPr>
        <p:txBody>
          <a:bodyPr wrap="square" rtlCol="0">
            <a:spAutoFit/>
          </a:bodyPr>
          <a:lstStyle/>
          <a:p>
            <a:pPr marL="285750" indent="-285750">
              <a:lnSpc>
                <a:spcPts val="3600"/>
              </a:lnSpc>
              <a:buFont typeface="Wingdings" panose="05000000000000000000" pitchFamily="2" charset="2"/>
              <a:buChar char="l"/>
            </a:pPr>
            <a:r>
              <a:rPr lang="zh-TW" altLang="en-US" sz="2600" dirty="0">
                <a:latin typeface="微軟正黑體" panose="020B0604030504040204" pitchFamily="34" charset="-120"/>
                <a:ea typeface="微軟正黑體" panose="020B0604030504040204" pitchFamily="34" charset="-120"/>
              </a:rPr>
              <a:t>學校、產業或法人得依計畫實際執行需要，調整學生於學校修課、赴產業或法人實作研發之時程安排；赴產業或法人實作研發之時間，</a:t>
            </a:r>
            <a:r>
              <a:rPr lang="zh-TW" altLang="en-US" sz="2600" u="sng" dirty="0">
                <a:solidFill>
                  <a:srgbClr val="FF0000"/>
                </a:solidFill>
                <a:latin typeface="微軟正黑體" panose="020B0604030504040204" pitchFamily="34" charset="-120"/>
                <a:ea typeface="微軟正黑體" panose="020B0604030504040204" pitchFamily="34" charset="-120"/>
              </a:rPr>
              <a:t>不得少於二年</a:t>
            </a:r>
            <a:r>
              <a:rPr lang="zh-TW" altLang="en-US" sz="2600" dirty="0">
                <a:latin typeface="微軟正黑體" panose="020B0604030504040204" pitchFamily="34" charset="-120"/>
                <a:ea typeface="微軟正黑體" panose="020B0604030504040204" pitchFamily="34" charset="-120"/>
              </a:rPr>
              <a:t>，且學校應明確告知學生有關之時程安排</a:t>
            </a:r>
            <a:r>
              <a:rPr lang="zh-TW" altLang="en-US" sz="2600" dirty="0" smtClean="0">
                <a:latin typeface="微軟正黑體" panose="020B0604030504040204" pitchFamily="34" charset="-120"/>
                <a:ea typeface="微軟正黑體" panose="020B0604030504040204" pitchFamily="34" charset="-120"/>
              </a:rPr>
              <a:t>。</a:t>
            </a:r>
            <a:endParaRPr lang="en-US" altLang="zh-TW" sz="2600" dirty="0" smtClean="0">
              <a:latin typeface="微軟正黑體" panose="020B0604030504040204" pitchFamily="34" charset="-120"/>
              <a:ea typeface="微軟正黑體" panose="020B0604030504040204" pitchFamily="34" charset="-120"/>
            </a:endParaRPr>
          </a:p>
          <a:p>
            <a:pPr marL="285750" indent="-285750">
              <a:lnSpc>
                <a:spcPts val="3600"/>
              </a:lnSpc>
              <a:buFont typeface="Wingdings" panose="05000000000000000000" pitchFamily="2" charset="2"/>
              <a:buChar char="l"/>
            </a:pPr>
            <a:r>
              <a:rPr lang="zh-TW" altLang="en-US" sz="2600" dirty="0" smtClean="0">
                <a:latin typeface="微軟正黑體" panose="020B0604030504040204" pitchFamily="34" charset="-120"/>
                <a:ea typeface="微軟正黑體" panose="020B0604030504040204" pitchFamily="34" charset="-120"/>
              </a:rPr>
              <a:t>以碩博士五年研發一貫、博士四年研發模式辦理</a:t>
            </a:r>
            <a:r>
              <a:rPr lang="zh-TW" altLang="en-US" sz="2600" dirty="0">
                <a:latin typeface="微軟正黑體" panose="020B0604030504040204" pitchFamily="34" charset="-120"/>
                <a:ea typeface="微軟正黑體" panose="020B0604030504040204" pitchFamily="34" charset="-120"/>
              </a:rPr>
              <a:t>之學校，於獲計畫補助後，應於</a:t>
            </a:r>
            <a:r>
              <a:rPr lang="zh-TW" altLang="en-US" sz="2600" u="sng" dirty="0">
                <a:solidFill>
                  <a:srgbClr val="FF0000"/>
                </a:solidFill>
                <a:latin typeface="微軟正黑體" panose="020B0604030504040204" pitchFamily="34" charset="-120"/>
                <a:ea typeface="微軟正黑體" panose="020B0604030504040204" pitchFamily="34" charset="-120"/>
              </a:rPr>
              <a:t>三學年內依本部規定完成申設、調整博士學位學程或學籍分組作業</a:t>
            </a:r>
            <a:r>
              <a:rPr lang="zh-TW" altLang="en-US" sz="2600" dirty="0">
                <a:latin typeface="微軟正黑體" panose="020B0604030504040204" pitchFamily="34" charset="-120"/>
                <a:ea typeface="微軟正黑體" panose="020B0604030504040204" pitchFamily="34" charset="-120"/>
              </a:rPr>
              <a:t>，並正式對外招生，其名額由本部核定之學校博士班招生名額內自行調整，並得使用學校主動調減之博士班名額。</a:t>
            </a:r>
            <a:endParaRPr lang="en-US" altLang="zh-TW" sz="2600" dirty="0" smtClean="0">
              <a:latin typeface="微軟正黑體" panose="020B0604030504040204" pitchFamily="34" charset="-120"/>
              <a:ea typeface="微軟正黑體" panose="020B0604030504040204" pitchFamily="34" charset="-120"/>
            </a:endParaRPr>
          </a:p>
        </p:txBody>
      </p:sp>
      <p:sp>
        <p:nvSpPr>
          <p:cNvPr id="3" name="投影片編號版面配置區 2"/>
          <p:cNvSpPr>
            <a:spLocks noGrp="1"/>
          </p:cNvSpPr>
          <p:nvPr>
            <p:ph type="sldNum" sz="quarter" idx="12"/>
          </p:nvPr>
        </p:nvSpPr>
        <p:spPr/>
        <p:txBody>
          <a:bodyPr/>
          <a:lstStyle/>
          <a:p>
            <a:fld id="{D57F1E4F-1CFF-5643-939E-217C01CDF565}" type="slidenum">
              <a:rPr lang="en-US" smtClean="0"/>
              <a:pPr/>
              <a:t>13</a:t>
            </a:fld>
            <a:endParaRPr lang="en-US" dirty="0"/>
          </a:p>
        </p:txBody>
      </p:sp>
    </p:spTree>
    <p:extLst>
      <p:ext uri="{BB962C8B-B14F-4D97-AF65-F5344CB8AC3E}">
        <p14:creationId xmlns:p14="http://schemas.microsoft.com/office/powerpoint/2010/main" val="89325639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1705732" y="416529"/>
            <a:ext cx="2223717" cy="864096"/>
          </a:xfrm>
        </p:spPr>
        <p:txBody>
          <a:bodyPr/>
          <a:lstStyle/>
          <a:p>
            <a:r>
              <a:rPr lang="zh-TW" altLang="en-US" sz="4000" b="1" dirty="0" smtClean="0">
                <a:latin typeface="微軟正黑體" panose="020B0604030504040204" pitchFamily="34" charset="-120"/>
                <a:ea typeface="微軟正黑體" panose="020B0604030504040204" pitchFamily="34" charset="-120"/>
              </a:rPr>
              <a:t>辦理模式</a:t>
            </a:r>
            <a:endParaRPr lang="ja-JP" altLang="en-US" sz="4000" b="1" dirty="0">
              <a:latin typeface="微軟正黑體" panose="020B0604030504040204" pitchFamily="34" charset="-120"/>
              <a:ea typeface="微軟正黑體" panose="020B0604030504040204" pitchFamily="34" charset="-120"/>
            </a:endParaRPr>
          </a:p>
        </p:txBody>
      </p:sp>
      <p:cxnSp>
        <p:nvCxnSpPr>
          <p:cNvPr id="6" name="直線接點 5"/>
          <p:cNvCxnSpPr/>
          <p:nvPr/>
        </p:nvCxnSpPr>
        <p:spPr>
          <a:xfrm>
            <a:off x="1705732" y="1276147"/>
            <a:ext cx="10157254" cy="0"/>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8" name="Picture 17" descr="教育部logo"/>
          <p:cNvPicPr>
            <a:picLocks noChangeAspect="1" noChangeArrowheads="1"/>
          </p:cNvPicPr>
          <p:nvPr/>
        </p:nvPicPr>
        <p:blipFill>
          <a:blip r:embed="rId3" cstate="print">
            <a:clrChange>
              <a:clrFrom>
                <a:srgbClr val="FFFFFF"/>
              </a:clrFrom>
              <a:clrTo>
                <a:srgbClr val="FFFFFF">
                  <a:alpha val="0"/>
                </a:srgbClr>
              </a:clrTo>
            </a:clrChange>
            <a:lum bright="-10000"/>
            <a:extLst>
              <a:ext uri="{28A0092B-C50C-407E-A947-70E740481C1C}">
                <a14:useLocalDpi xmlns:a14="http://schemas.microsoft.com/office/drawing/2010/main" val="0"/>
              </a:ext>
            </a:extLst>
          </a:blip>
          <a:srcRect/>
          <a:stretch>
            <a:fillRect/>
          </a:stretch>
        </p:blipFill>
        <p:spPr bwMode="auto">
          <a:xfrm>
            <a:off x="512653" y="296744"/>
            <a:ext cx="1193079" cy="110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字方塊 1"/>
          <p:cNvSpPr txBox="1"/>
          <p:nvPr/>
        </p:nvSpPr>
        <p:spPr>
          <a:xfrm>
            <a:off x="9261987" y="814482"/>
            <a:ext cx="1082435" cy="461665"/>
          </a:xfrm>
          <a:prstGeom prst="rect">
            <a:avLst/>
          </a:prstGeom>
          <a:noFill/>
        </p:spPr>
        <p:txBody>
          <a:bodyPr vert="horz" wrap="square" rtlCol="0">
            <a:spAutoFit/>
          </a:bodyPr>
          <a:lstStyle/>
          <a:p>
            <a:r>
              <a:rPr lang="en-US" altLang="zh-TW" sz="2400" dirty="0" smtClean="0">
                <a:latin typeface="微軟正黑體" panose="020B0604030504040204" pitchFamily="34" charset="-120"/>
                <a:ea typeface="微軟正黑體" panose="020B0604030504040204" pitchFamily="34" charset="-120"/>
              </a:rPr>
              <a:t>10/11</a:t>
            </a:r>
            <a:endParaRPr lang="zh-TW" altLang="en-US" sz="2400" dirty="0">
              <a:latin typeface="微軟正黑體" panose="020B0604030504040204" pitchFamily="34" charset="-120"/>
              <a:ea typeface="微軟正黑體" panose="020B0604030504040204" pitchFamily="34" charset="-120"/>
            </a:endParaRPr>
          </a:p>
        </p:txBody>
      </p:sp>
      <p:pic>
        <p:nvPicPr>
          <p:cNvPr id="14" name="Picture 3"/>
          <p:cNvPicPr>
            <a:picLocks noChangeAspect="1" noChangeArrowheads="1"/>
          </p:cNvPicPr>
          <p:nvPr/>
        </p:nvPicPr>
        <p:blipFill>
          <a:blip r:embed="rId4" cstate="print">
            <a:lum contrast="-20000"/>
            <a:extLst>
              <a:ext uri="{28A0092B-C50C-407E-A947-70E740481C1C}">
                <a14:useLocalDpi xmlns:a14="http://schemas.microsoft.com/office/drawing/2010/main" val="0"/>
              </a:ext>
            </a:extLst>
          </a:blip>
          <a:srcRect/>
          <a:stretch>
            <a:fillRect/>
          </a:stretch>
        </p:blipFill>
        <p:spPr bwMode="auto">
          <a:xfrm>
            <a:off x="10344421" y="92539"/>
            <a:ext cx="1594307" cy="1183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Pie 61"/>
          <p:cNvSpPr/>
          <p:nvPr/>
        </p:nvSpPr>
        <p:spPr>
          <a:xfrm flipV="1">
            <a:off x="1705732" y="2441677"/>
            <a:ext cx="3772363" cy="3772363"/>
          </a:xfrm>
          <a:prstGeom prst="pie">
            <a:avLst>
              <a:gd name="adj1" fmla="val 0"/>
              <a:gd name="adj2" fmla="val 21553241"/>
            </a:avLst>
          </a:prstGeom>
          <a:solidFill>
            <a:srgbClr val="00B0F0"/>
          </a:solidFill>
          <a:ln>
            <a:noFill/>
          </a:ln>
          <a:scene3d>
            <a:camera prst="perspectiveRelaxed"/>
            <a:lightRig rig="soft" dir="t"/>
          </a:scene3d>
          <a:sp3d prstMaterial="matte">
            <a:bevelB w="0" h="381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o-RO" dirty="0">
              <a:solidFill>
                <a:schemeClr val="tx1"/>
              </a:solidFill>
            </a:endParaRPr>
          </a:p>
        </p:txBody>
      </p:sp>
      <p:sp>
        <p:nvSpPr>
          <p:cNvPr id="11" name="Pie 62"/>
          <p:cNvSpPr/>
          <p:nvPr/>
        </p:nvSpPr>
        <p:spPr>
          <a:xfrm flipV="1">
            <a:off x="1924593" y="2402711"/>
            <a:ext cx="3317471" cy="3317470"/>
          </a:xfrm>
          <a:prstGeom prst="pie">
            <a:avLst>
              <a:gd name="adj1" fmla="val 0"/>
              <a:gd name="adj2" fmla="val 10881211"/>
            </a:avLst>
          </a:prstGeom>
          <a:solidFill>
            <a:srgbClr val="00B050"/>
          </a:solidFill>
          <a:ln>
            <a:noFill/>
          </a:ln>
          <a:scene3d>
            <a:camera prst="perspectiveRelaxed"/>
            <a:lightRig rig="soft" dir="t"/>
          </a:scene3d>
          <a:sp3d prstMaterial="matte">
            <a:bevelB w="0" h="381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o-RO" dirty="0">
              <a:solidFill>
                <a:schemeClr val="tx1"/>
              </a:solidFill>
            </a:endParaRPr>
          </a:p>
        </p:txBody>
      </p:sp>
      <p:sp>
        <p:nvSpPr>
          <p:cNvPr id="12" name="Pie 70"/>
          <p:cNvSpPr/>
          <p:nvPr/>
        </p:nvSpPr>
        <p:spPr>
          <a:xfrm flipV="1">
            <a:off x="2097268" y="2135766"/>
            <a:ext cx="2989706" cy="2989704"/>
          </a:xfrm>
          <a:prstGeom prst="pie">
            <a:avLst>
              <a:gd name="adj1" fmla="val 0"/>
              <a:gd name="adj2" fmla="val 8712648"/>
            </a:avLst>
          </a:prstGeom>
          <a:solidFill>
            <a:schemeClr val="accent6">
              <a:lumMod val="75000"/>
            </a:schemeClr>
          </a:solidFill>
          <a:ln>
            <a:noFill/>
          </a:ln>
          <a:scene3d>
            <a:camera prst="perspectiveRelaxed"/>
            <a:lightRig rig="soft" dir="t"/>
          </a:scene3d>
          <a:sp3d prstMaterial="matte">
            <a:bevelB w="0" h="381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o-RO" dirty="0">
              <a:solidFill>
                <a:schemeClr val="tx1"/>
              </a:solidFill>
            </a:endParaRPr>
          </a:p>
        </p:txBody>
      </p:sp>
      <p:sp>
        <p:nvSpPr>
          <p:cNvPr id="15" name="TextBox 72"/>
          <p:cNvSpPr txBox="1"/>
          <p:nvPr/>
        </p:nvSpPr>
        <p:spPr>
          <a:xfrm>
            <a:off x="2715901" y="2531386"/>
            <a:ext cx="298938" cy="584775"/>
          </a:xfrm>
          <a:prstGeom prst="rect">
            <a:avLst/>
          </a:prstGeom>
          <a:noFill/>
          <a:effectLst>
            <a:outerShdw blurRad="76200" dir="18900000" sy="23000" kx="-1200000" algn="bl" rotWithShape="0">
              <a:prstClr val="black">
                <a:alpha val="20000"/>
              </a:prstClr>
            </a:outerShdw>
          </a:effectLst>
        </p:spPr>
        <p:txBody>
          <a:bodyPr wrap="square" rtlCol="0">
            <a:spAutoFit/>
          </a:bodyPr>
          <a:lstStyle/>
          <a:p>
            <a:r>
              <a:rPr lang="en-US" sz="3200" dirty="0" smtClean="0">
                <a:ln w="18415" cmpd="sng">
                  <a:solidFill>
                    <a:srgbClr val="FFFFFF"/>
                  </a:solidFill>
                  <a:prstDash val="solid"/>
                </a:ln>
                <a:solidFill>
                  <a:srgbClr val="FFFFFF"/>
                </a:solidFill>
                <a:effectLst>
                  <a:outerShdw blurRad="60007" dist="200025" dir="15000000" sy="30000" kx="-1800000" algn="bl" rotWithShape="0">
                    <a:prstClr val="black">
                      <a:alpha val="32000"/>
                    </a:prstClr>
                  </a:outerShdw>
                </a:effectLst>
              </a:rPr>
              <a:t>A</a:t>
            </a:r>
            <a:endParaRPr lang="ro-RO" sz="3200" dirty="0">
              <a:ln w="18415" cmpd="sng">
                <a:solidFill>
                  <a:srgbClr val="FFFFFF"/>
                </a:solidFill>
                <a:prstDash val="solid"/>
              </a:ln>
              <a:solidFill>
                <a:srgbClr val="FFFFFF"/>
              </a:solidFill>
              <a:effectLst>
                <a:outerShdw blurRad="60007" dist="200025" dir="15000000" sy="30000" kx="-1800000" algn="bl" rotWithShape="0">
                  <a:prstClr val="black">
                    <a:alpha val="32000"/>
                  </a:prstClr>
                </a:outerShdw>
              </a:effectLst>
            </a:endParaRPr>
          </a:p>
        </p:txBody>
      </p:sp>
      <p:sp>
        <p:nvSpPr>
          <p:cNvPr id="16" name="TextBox 73"/>
          <p:cNvSpPr txBox="1"/>
          <p:nvPr/>
        </p:nvSpPr>
        <p:spPr>
          <a:xfrm>
            <a:off x="2021308" y="3243563"/>
            <a:ext cx="298938" cy="584775"/>
          </a:xfrm>
          <a:prstGeom prst="rect">
            <a:avLst/>
          </a:prstGeom>
          <a:noFill/>
          <a:effectLst>
            <a:outerShdw blurRad="76200" dir="18900000" sy="23000" kx="-1200000" algn="bl" rotWithShape="0">
              <a:prstClr val="black">
                <a:alpha val="20000"/>
              </a:prstClr>
            </a:outerShdw>
          </a:effectLst>
        </p:spPr>
        <p:txBody>
          <a:bodyPr wrap="square" rtlCol="0">
            <a:spAutoFit/>
          </a:bodyPr>
          <a:lstStyle/>
          <a:p>
            <a:r>
              <a:rPr lang="en-US" sz="3200" dirty="0" smtClean="0">
                <a:ln w="18415" cmpd="sng">
                  <a:solidFill>
                    <a:srgbClr val="FFFFFF"/>
                  </a:solidFill>
                  <a:prstDash val="solid"/>
                </a:ln>
                <a:solidFill>
                  <a:srgbClr val="FFFFFF"/>
                </a:solidFill>
                <a:effectLst>
                  <a:outerShdw blurRad="60007" dist="200025" dir="15000000" sy="30000" kx="-1800000" algn="bl" rotWithShape="0">
                    <a:prstClr val="black">
                      <a:alpha val="32000"/>
                    </a:prstClr>
                  </a:outerShdw>
                </a:effectLst>
              </a:rPr>
              <a:t>B</a:t>
            </a:r>
            <a:endParaRPr lang="ro-RO" sz="3200" dirty="0">
              <a:ln w="18415" cmpd="sng">
                <a:solidFill>
                  <a:srgbClr val="FFFFFF"/>
                </a:solidFill>
                <a:prstDash val="solid"/>
              </a:ln>
              <a:solidFill>
                <a:srgbClr val="FFFFFF"/>
              </a:solidFill>
              <a:effectLst>
                <a:outerShdw blurRad="60007" dist="200025" dir="15000000" sy="30000" kx="-1800000" algn="bl" rotWithShape="0">
                  <a:prstClr val="black">
                    <a:alpha val="32000"/>
                  </a:prstClr>
                </a:outerShdw>
              </a:effectLst>
            </a:endParaRPr>
          </a:p>
        </p:txBody>
      </p:sp>
      <p:sp>
        <p:nvSpPr>
          <p:cNvPr id="17" name="TextBox 74"/>
          <p:cNvSpPr txBox="1"/>
          <p:nvPr/>
        </p:nvSpPr>
        <p:spPr>
          <a:xfrm>
            <a:off x="1775124" y="4237094"/>
            <a:ext cx="298938" cy="584775"/>
          </a:xfrm>
          <a:prstGeom prst="rect">
            <a:avLst/>
          </a:prstGeom>
          <a:noFill/>
          <a:effectLst>
            <a:outerShdw blurRad="76200" dir="18900000" sy="23000" kx="-1200000" algn="bl" rotWithShape="0">
              <a:prstClr val="black">
                <a:alpha val="20000"/>
              </a:prstClr>
            </a:outerShdw>
          </a:effectLst>
        </p:spPr>
        <p:txBody>
          <a:bodyPr wrap="square" rtlCol="0">
            <a:spAutoFit/>
          </a:bodyPr>
          <a:lstStyle/>
          <a:p>
            <a:r>
              <a:rPr lang="en-US" sz="3200" dirty="0" smtClean="0">
                <a:ln w="18415" cmpd="sng">
                  <a:solidFill>
                    <a:srgbClr val="FFFFFF"/>
                  </a:solidFill>
                  <a:prstDash val="solid"/>
                </a:ln>
                <a:solidFill>
                  <a:srgbClr val="FFFFFF"/>
                </a:solidFill>
                <a:effectLst>
                  <a:outerShdw blurRad="60007" dist="200025" dir="15000000" sy="30000" kx="-1800000" algn="bl" rotWithShape="0">
                    <a:prstClr val="black">
                      <a:alpha val="32000"/>
                    </a:prstClr>
                  </a:outerShdw>
                </a:effectLst>
              </a:rPr>
              <a:t>C</a:t>
            </a:r>
            <a:endParaRPr lang="ro-RO" sz="3200" dirty="0">
              <a:ln w="18415" cmpd="sng">
                <a:solidFill>
                  <a:srgbClr val="FFFFFF"/>
                </a:solidFill>
                <a:prstDash val="solid"/>
              </a:ln>
              <a:solidFill>
                <a:srgbClr val="FFFFFF"/>
              </a:solidFill>
              <a:effectLst>
                <a:outerShdw blurRad="60007" dist="200025" dir="15000000" sy="30000" kx="-1800000" algn="bl" rotWithShape="0">
                  <a:prstClr val="black">
                    <a:alpha val="32000"/>
                  </a:prstClr>
                </a:outerShdw>
              </a:effectLst>
            </a:endParaRPr>
          </a:p>
        </p:txBody>
      </p:sp>
      <p:sp>
        <p:nvSpPr>
          <p:cNvPr id="18" name="Text Box 17"/>
          <p:cNvSpPr txBox="1">
            <a:spLocks noChangeArrowheads="1"/>
          </p:cNvSpPr>
          <p:nvPr/>
        </p:nvSpPr>
        <p:spPr bwMode="auto">
          <a:xfrm>
            <a:off x="3660478" y="4224681"/>
            <a:ext cx="1447800" cy="304800"/>
          </a:xfrm>
          <a:prstGeom prst="rect">
            <a:avLst/>
          </a:prstGeom>
          <a:noFill/>
          <a:ln w="9525">
            <a:noFill/>
            <a:miter lim="800000"/>
            <a:headEnd/>
            <a:tailEnd/>
          </a:ln>
          <a:effectLst/>
        </p:spPr>
        <p:txBody>
          <a:bodyPr/>
          <a:lstStyle/>
          <a:p>
            <a:pPr algn="ctr" defTabSz="801688" fontAlgn="auto">
              <a:spcBef>
                <a:spcPct val="20000"/>
              </a:spcBef>
              <a:spcAft>
                <a:spcPts val="0"/>
              </a:spcAft>
              <a:defRPr/>
            </a:pPr>
            <a:r>
              <a:rPr lang="zh-TW" altLang="en-US" sz="1200" kern="0" dirty="0" smtClean="0">
                <a:solidFill>
                  <a:schemeClr val="bg1"/>
                </a:solidFill>
                <a:latin typeface="Calibri"/>
                <a:ea typeface="Arial" pitchFamily="-97" charset="0"/>
                <a:cs typeface="Arial" pitchFamily="-97" charset="0"/>
              </a:rPr>
              <a:t>教育部補助款</a:t>
            </a:r>
            <a:endParaRPr lang="en-US" sz="1200" kern="0" dirty="0">
              <a:solidFill>
                <a:schemeClr val="bg1"/>
              </a:solidFill>
              <a:latin typeface="Calibri"/>
              <a:ea typeface="Arial" pitchFamily="-97" charset="0"/>
              <a:cs typeface="Arial" pitchFamily="-97" charset="0"/>
            </a:endParaRPr>
          </a:p>
        </p:txBody>
      </p:sp>
      <p:sp>
        <p:nvSpPr>
          <p:cNvPr id="19" name="Text Box 17"/>
          <p:cNvSpPr txBox="1">
            <a:spLocks noChangeArrowheads="1"/>
          </p:cNvSpPr>
          <p:nvPr/>
        </p:nvSpPr>
        <p:spPr bwMode="auto">
          <a:xfrm>
            <a:off x="3660478" y="3806054"/>
            <a:ext cx="1447800" cy="304800"/>
          </a:xfrm>
          <a:prstGeom prst="rect">
            <a:avLst/>
          </a:prstGeom>
          <a:noFill/>
          <a:ln w="9525">
            <a:noFill/>
            <a:miter lim="800000"/>
            <a:headEnd/>
            <a:tailEnd/>
          </a:ln>
          <a:effectLst/>
        </p:spPr>
        <p:txBody>
          <a:bodyPr/>
          <a:lstStyle/>
          <a:p>
            <a:pPr algn="ctr" defTabSz="801688" fontAlgn="auto">
              <a:spcBef>
                <a:spcPct val="20000"/>
              </a:spcBef>
              <a:spcAft>
                <a:spcPts val="0"/>
              </a:spcAft>
              <a:defRPr/>
            </a:pPr>
            <a:r>
              <a:rPr lang="zh-TW" altLang="en-US" sz="1200" kern="0" dirty="0" smtClean="0">
                <a:solidFill>
                  <a:schemeClr val="bg1"/>
                </a:solidFill>
                <a:latin typeface="Calibri"/>
                <a:ea typeface="Arial" pitchFamily="-97" charset="0"/>
                <a:cs typeface="Arial" pitchFamily="-97" charset="0"/>
              </a:rPr>
              <a:t>計畫總配合款</a:t>
            </a:r>
            <a:endParaRPr lang="en-US" sz="1200" kern="0" dirty="0">
              <a:solidFill>
                <a:schemeClr val="bg1"/>
              </a:solidFill>
              <a:latin typeface="Calibri"/>
              <a:ea typeface="Arial" pitchFamily="-97" charset="0"/>
              <a:cs typeface="Arial" pitchFamily="-97" charset="0"/>
            </a:endParaRPr>
          </a:p>
        </p:txBody>
      </p:sp>
      <p:sp>
        <p:nvSpPr>
          <p:cNvPr id="20" name="Text Box 17"/>
          <p:cNvSpPr txBox="1">
            <a:spLocks noChangeArrowheads="1"/>
          </p:cNvSpPr>
          <p:nvPr/>
        </p:nvSpPr>
        <p:spPr bwMode="auto">
          <a:xfrm>
            <a:off x="3591913" y="3383550"/>
            <a:ext cx="1447800" cy="304800"/>
          </a:xfrm>
          <a:prstGeom prst="rect">
            <a:avLst/>
          </a:prstGeom>
          <a:noFill/>
          <a:ln w="9525">
            <a:noFill/>
            <a:miter lim="800000"/>
            <a:headEnd/>
            <a:tailEnd/>
          </a:ln>
          <a:effectLst/>
        </p:spPr>
        <p:txBody>
          <a:bodyPr/>
          <a:lstStyle/>
          <a:p>
            <a:pPr algn="ctr" defTabSz="801688" fontAlgn="auto">
              <a:spcBef>
                <a:spcPct val="20000"/>
              </a:spcBef>
              <a:spcAft>
                <a:spcPts val="0"/>
              </a:spcAft>
              <a:defRPr/>
            </a:pPr>
            <a:r>
              <a:rPr lang="zh-TW" altLang="en-US" sz="1200" kern="0" dirty="0" smtClean="0">
                <a:solidFill>
                  <a:schemeClr val="bg1"/>
                </a:solidFill>
                <a:latin typeface="Calibri"/>
                <a:ea typeface="Arial" pitchFamily="-97" charset="0"/>
                <a:cs typeface="Arial" pitchFamily="-97" charset="0"/>
              </a:rPr>
              <a:t>企業配合款</a:t>
            </a:r>
            <a:endParaRPr lang="en-US" sz="1200" kern="0" dirty="0">
              <a:solidFill>
                <a:schemeClr val="bg1"/>
              </a:solidFill>
              <a:latin typeface="Calibri"/>
              <a:ea typeface="Arial" pitchFamily="-97" charset="0"/>
              <a:cs typeface="Arial" pitchFamily="-97" charset="0"/>
            </a:endParaRPr>
          </a:p>
        </p:txBody>
      </p:sp>
      <p:sp>
        <p:nvSpPr>
          <p:cNvPr id="3" name="矩形 2"/>
          <p:cNvSpPr/>
          <p:nvPr/>
        </p:nvSpPr>
        <p:spPr>
          <a:xfrm>
            <a:off x="5627564" y="2296460"/>
            <a:ext cx="6425014" cy="3323987"/>
          </a:xfrm>
          <a:prstGeom prst="rect">
            <a:avLst/>
          </a:prstGeom>
        </p:spPr>
        <p:txBody>
          <a:bodyPr wrap="square">
            <a:spAutoFit/>
          </a:bodyPr>
          <a:lstStyle/>
          <a:p>
            <a:pPr marL="285750" indent="-285750">
              <a:lnSpc>
                <a:spcPts val="3600"/>
              </a:lnSpc>
              <a:buFont typeface="Wingdings" panose="05000000000000000000" pitchFamily="2" charset="2"/>
              <a:buChar char="l"/>
            </a:pPr>
            <a:r>
              <a:rPr lang="zh-TW" altLang="en-US" sz="2000" dirty="0">
                <a:solidFill>
                  <a:schemeClr val="tx1">
                    <a:lumMod val="95000"/>
                    <a:lumOff val="5000"/>
                  </a:schemeClr>
                </a:solidFill>
                <a:latin typeface="微軟正黑體" panose="020B0604030504040204" pitchFamily="34" charset="-120"/>
                <a:ea typeface="微軟正黑體" panose="020B0604030504040204" pitchFamily="34" charset="-120"/>
              </a:rPr>
              <a:t>舉例而言，本部核定學程招生名額</a:t>
            </a:r>
            <a:r>
              <a:rPr lang="en-US" altLang="zh-TW" sz="2000" dirty="0">
                <a:solidFill>
                  <a:schemeClr val="tx1">
                    <a:lumMod val="95000"/>
                    <a:lumOff val="5000"/>
                  </a:schemeClr>
                </a:solidFill>
                <a:latin typeface="微軟正黑體" panose="020B0604030504040204" pitchFamily="34" charset="-120"/>
                <a:ea typeface="微軟正黑體" panose="020B0604030504040204" pitchFamily="34" charset="-120"/>
              </a:rPr>
              <a:t>10</a:t>
            </a:r>
            <a:r>
              <a:rPr lang="zh-TW" altLang="en-US" sz="2000" dirty="0">
                <a:solidFill>
                  <a:schemeClr val="tx1">
                    <a:lumMod val="95000"/>
                    <a:lumOff val="5000"/>
                  </a:schemeClr>
                </a:solidFill>
                <a:latin typeface="微軟正黑體" panose="020B0604030504040204" pitchFamily="34" charset="-120"/>
                <a:ea typeface="微軟正黑體" panose="020B0604030504040204" pitchFamily="34" charset="-120"/>
              </a:rPr>
              <a:t>人，經費說明如下</a:t>
            </a:r>
            <a:r>
              <a:rPr lang="en-US" altLang="zh-TW" sz="2000" dirty="0">
                <a:solidFill>
                  <a:schemeClr val="tx1">
                    <a:lumMod val="95000"/>
                    <a:lumOff val="5000"/>
                  </a:schemeClr>
                </a:solidFill>
                <a:latin typeface="微軟正黑體" panose="020B0604030504040204" pitchFamily="34" charset="-120"/>
                <a:ea typeface="微軟正黑體" panose="020B0604030504040204" pitchFamily="34" charset="-120"/>
              </a:rPr>
              <a:t>:</a:t>
            </a:r>
          </a:p>
          <a:p>
            <a:pPr indent="266700">
              <a:lnSpc>
                <a:spcPts val="3600"/>
              </a:lnSpc>
            </a:pPr>
            <a:r>
              <a:rPr lang="en-US" altLang="zh-TW" sz="2000" dirty="0">
                <a:solidFill>
                  <a:schemeClr val="tx1">
                    <a:lumMod val="95000"/>
                    <a:lumOff val="5000"/>
                  </a:schemeClr>
                </a:solidFill>
                <a:latin typeface="微軟正黑體" panose="020B0604030504040204" pitchFamily="34" charset="-120"/>
                <a:ea typeface="微軟正黑體" panose="020B0604030504040204" pitchFamily="34" charset="-120"/>
              </a:rPr>
              <a:t>1</a:t>
            </a:r>
            <a:r>
              <a:rPr lang="zh-TW" altLang="en-US" sz="2000" dirty="0">
                <a:solidFill>
                  <a:schemeClr val="tx1">
                    <a:lumMod val="95000"/>
                    <a:lumOff val="5000"/>
                  </a:schemeClr>
                </a:solidFill>
                <a:latin typeface="微軟正黑體" panose="020B0604030504040204" pitchFamily="34" charset="-120"/>
                <a:ea typeface="微軟正黑體" panose="020B0604030504040204" pitchFamily="34" charset="-120"/>
              </a:rPr>
              <a:t>、教育部補助</a:t>
            </a:r>
            <a:r>
              <a:rPr lang="zh-TW" altLang="en-US" sz="2000" dirty="0" smtClean="0">
                <a:solidFill>
                  <a:schemeClr val="tx1">
                    <a:lumMod val="95000"/>
                    <a:lumOff val="5000"/>
                  </a:schemeClr>
                </a:solidFill>
                <a:latin typeface="微軟正黑體" panose="020B0604030504040204" pitchFamily="34" charset="-120"/>
                <a:ea typeface="微軟正黑體" panose="020B0604030504040204" pitchFamily="34" charset="-120"/>
              </a:rPr>
              <a:t>款</a:t>
            </a:r>
            <a:r>
              <a:rPr lang="en-US" altLang="zh-TW" sz="2000" dirty="0" smtClean="0">
                <a:solidFill>
                  <a:schemeClr val="tx1">
                    <a:lumMod val="95000"/>
                    <a:lumOff val="5000"/>
                  </a:schemeClr>
                </a:solidFill>
                <a:latin typeface="微軟正黑體" panose="020B0604030504040204" pitchFamily="34" charset="-120"/>
                <a:ea typeface="微軟正黑體" panose="020B0604030504040204" pitchFamily="34" charset="-120"/>
              </a:rPr>
              <a:t>(C):</a:t>
            </a:r>
            <a:r>
              <a:rPr lang="zh-TW" altLang="en-US" sz="2000" dirty="0" smtClean="0">
                <a:solidFill>
                  <a:schemeClr val="tx1">
                    <a:lumMod val="95000"/>
                    <a:lumOff val="5000"/>
                  </a:schemeClr>
                </a:solidFill>
                <a:latin typeface="微軟正黑體" panose="020B0604030504040204" pitchFamily="34" charset="-120"/>
                <a:ea typeface="微軟正黑體" panose="020B0604030504040204" pitchFamily="34" charset="-120"/>
              </a:rPr>
              <a:t> </a:t>
            </a:r>
            <a:r>
              <a:rPr lang="en-US" altLang="zh-TW" sz="2000" dirty="0">
                <a:solidFill>
                  <a:schemeClr val="tx1">
                    <a:lumMod val="95000"/>
                    <a:lumOff val="5000"/>
                  </a:schemeClr>
                </a:solidFill>
                <a:latin typeface="微軟正黑體" panose="020B0604030504040204" pitchFamily="34" charset="-120"/>
                <a:ea typeface="微軟正黑體" panose="020B0604030504040204" pitchFamily="34" charset="-120"/>
              </a:rPr>
              <a:t>20</a:t>
            </a:r>
            <a:r>
              <a:rPr lang="zh-TW" altLang="en-US" sz="2000" dirty="0">
                <a:solidFill>
                  <a:schemeClr val="tx1">
                    <a:lumMod val="95000"/>
                    <a:lumOff val="5000"/>
                  </a:schemeClr>
                </a:solidFill>
                <a:latin typeface="微軟正黑體" panose="020B0604030504040204" pitchFamily="34" charset="-120"/>
                <a:ea typeface="微軟正黑體" panose="020B0604030504040204" pitchFamily="34" charset="-120"/>
              </a:rPr>
              <a:t>萬*</a:t>
            </a:r>
            <a:r>
              <a:rPr lang="en-US" altLang="zh-TW" sz="2000" dirty="0">
                <a:solidFill>
                  <a:schemeClr val="tx1">
                    <a:lumMod val="95000"/>
                    <a:lumOff val="5000"/>
                  </a:schemeClr>
                </a:solidFill>
                <a:latin typeface="微軟正黑體" panose="020B0604030504040204" pitchFamily="34" charset="-120"/>
                <a:ea typeface="微軟正黑體" panose="020B0604030504040204" pitchFamily="34" charset="-120"/>
              </a:rPr>
              <a:t>10</a:t>
            </a:r>
            <a:r>
              <a:rPr lang="zh-TW" altLang="en-US" sz="2000" dirty="0">
                <a:solidFill>
                  <a:schemeClr val="tx1">
                    <a:lumMod val="95000"/>
                    <a:lumOff val="5000"/>
                  </a:schemeClr>
                </a:solidFill>
                <a:latin typeface="微軟正黑體" panose="020B0604030504040204" pitchFamily="34" charset="-120"/>
                <a:ea typeface="微軟正黑體" panose="020B0604030504040204" pitchFamily="34" charset="-120"/>
              </a:rPr>
              <a:t>人*</a:t>
            </a:r>
            <a:r>
              <a:rPr lang="en-US" altLang="zh-TW" sz="2000" dirty="0">
                <a:solidFill>
                  <a:schemeClr val="tx1">
                    <a:lumMod val="95000"/>
                    <a:lumOff val="5000"/>
                  </a:schemeClr>
                </a:solidFill>
                <a:latin typeface="微軟正黑體" panose="020B0604030504040204" pitchFamily="34" charset="-120"/>
                <a:ea typeface="微軟正黑體" panose="020B0604030504040204" pitchFamily="34" charset="-120"/>
              </a:rPr>
              <a:t>5</a:t>
            </a:r>
            <a:r>
              <a:rPr lang="zh-TW" altLang="en-US" sz="2000" dirty="0">
                <a:solidFill>
                  <a:schemeClr val="tx1">
                    <a:lumMod val="95000"/>
                    <a:lumOff val="5000"/>
                  </a:schemeClr>
                </a:solidFill>
                <a:latin typeface="微軟正黑體" panose="020B0604030504040204" pitchFamily="34" charset="-120"/>
                <a:ea typeface="微軟正黑體" panose="020B0604030504040204" pitchFamily="34" charset="-120"/>
              </a:rPr>
              <a:t>年</a:t>
            </a:r>
            <a:r>
              <a:rPr lang="en-US" altLang="zh-TW" sz="2000" dirty="0">
                <a:solidFill>
                  <a:schemeClr val="tx1">
                    <a:lumMod val="95000"/>
                    <a:lumOff val="5000"/>
                  </a:schemeClr>
                </a:solidFill>
                <a:latin typeface="微軟正黑體" panose="020B0604030504040204" pitchFamily="34" charset="-120"/>
                <a:ea typeface="微軟正黑體" panose="020B0604030504040204" pitchFamily="34" charset="-120"/>
              </a:rPr>
              <a:t>=1,000</a:t>
            </a:r>
            <a:r>
              <a:rPr lang="zh-TW" altLang="en-US" sz="2000" dirty="0">
                <a:solidFill>
                  <a:schemeClr val="tx1">
                    <a:lumMod val="95000"/>
                    <a:lumOff val="5000"/>
                  </a:schemeClr>
                </a:solidFill>
                <a:latin typeface="微軟正黑體" panose="020B0604030504040204" pitchFamily="34" charset="-120"/>
                <a:ea typeface="微軟正黑體" panose="020B0604030504040204" pitchFamily="34" charset="-120"/>
              </a:rPr>
              <a:t>萬</a:t>
            </a:r>
            <a:endParaRPr lang="en-US" altLang="zh-TW" sz="2000" dirty="0">
              <a:solidFill>
                <a:schemeClr val="tx1">
                  <a:lumMod val="95000"/>
                  <a:lumOff val="5000"/>
                </a:schemeClr>
              </a:solidFill>
              <a:latin typeface="微軟正黑體" panose="020B0604030504040204" pitchFamily="34" charset="-120"/>
              <a:ea typeface="微軟正黑體" panose="020B0604030504040204" pitchFamily="34" charset="-120"/>
            </a:endParaRPr>
          </a:p>
          <a:p>
            <a:pPr indent="266700">
              <a:lnSpc>
                <a:spcPts val="3600"/>
              </a:lnSpc>
            </a:pPr>
            <a:r>
              <a:rPr lang="en-US" altLang="zh-TW" sz="2000" dirty="0">
                <a:solidFill>
                  <a:schemeClr val="tx1">
                    <a:lumMod val="95000"/>
                    <a:lumOff val="5000"/>
                  </a:schemeClr>
                </a:solidFill>
                <a:latin typeface="微軟正黑體" panose="020B0604030504040204" pitchFamily="34" charset="-120"/>
                <a:ea typeface="微軟正黑體" panose="020B0604030504040204" pitchFamily="34" charset="-120"/>
              </a:rPr>
              <a:t>2</a:t>
            </a:r>
            <a:r>
              <a:rPr lang="zh-TW" altLang="en-US" sz="2000" dirty="0">
                <a:solidFill>
                  <a:schemeClr val="tx1">
                    <a:lumMod val="95000"/>
                    <a:lumOff val="5000"/>
                  </a:schemeClr>
                </a:solidFill>
                <a:latin typeface="微軟正黑體" panose="020B0604030504040204" pitchFamily="34" charset="-120"/>
                <a:ea typeface="微軟正黑體" panose="020B0604030504040204" pitchFamily="34" charset="-120"/>
              </a:rPr>
              <a:t>、學校及企業配合</a:t>
            </a:r>
            <a:r>
              <a:rPr lang="zh-TW" altLang="en-US" sz="2000" dirty="0" smtClean="0">
                <a:solidFill>
                  <a:schemeClr val="tx1">
                    <a:lumMod val="95000"/>
                    <a:lumOff val="5000"/>
                  </a:schemeClr>
                </a:solidFill>
                <a:latin typeface="微軟正黑體" panose="020B0604030504040204" pitchFamily="34" charset="-120"/>
                <a:ea typeface="微軟正黑體" panose="020B0604030504040204" pitchFamily="34" charset="-120"/>
              </a:rPr>
              <a:t>款</a:t>
            </a:r>
            <a:r>
              <a:rPr lang="en-US" altLang="zh-TW" sz="2000" dirty="0" smtClean="0">
                <a:solidFill>
                  <a:schemeClr val="tx1">
                    <a:lumMod val="95000"/>
                    <a:lumOff val="5000"/>
                  </a:schemeClr>
                </a:solidFill>
                <a:latin typeface="微軟正黑體" panose="020B0604030504040204" pitchFamily="34" charset="-120"/>
                <a:ea typeface="微軟正黑體" panose="020B0604030504040204" pitchFamily="34" charset="-120"/>
              </a:rPr>
              <a:t>(B)</a:t>
            </a:r>
            <a:r>
              <a:rPr lang="zh-TW" altLang="en-US" sz="2000" dirty="0" smtClean="0">
                <a:solidFill>
                  <a:schemeClr val="tx1">
                    <a:lumMod val="95000"/>
                    <a:lumOff val="5000"/>
                  </a:schemeClr>
                </a:solidFill>
                <a:latin typeface="微軟正黑體" panose="020B0604030504040204" pitchFamily="34" charset="-120"/>
                <a:ea typeface="微軟正黑體" panose="020B0604030504040204" pitchFamily="34" charset="-120"/>
              </a:rPr>
              <a:t>最少</a:t>
            </a:r>
            <a:r>
              <a:rPr lang="zh-TW" altLang="en-US" sz="2000" dirty="0">
                <a:solidFill>
                  <a:schemeClr val="tx1">
                    <a:lumMod val="95000"/>
                    <a:lumOff val="5000"/>
                  </a:schemeClr>
                </a:solidFill>
                <a:latin typeface="微軟正黑體" panose="020B0604030504040204" pitchFamily="34" charset="-120"/>
                <a:ea typeface="微軟正黑體" panose="020B0604030504040204" pitchFamily="34" charset="-120"/>
              </a:rPr>
              <a:t>應達</a:t>
            </a:r>
            <a:r>
              <a:rPr lang="en-US" altLang="zh-TW" sz="2000" dirty="0">
                <a:solidFill>
                  <a:schemeClr val="tx1">
                    <a:lumMod val="95000"/>
                    <a:lumOff val="5000"/>
                  </a:schemeClr>
                </a:solidFill>
                <a:latin typeface="微軟正黑體" panose="020B0604030504040204" pitchFamily="34" charset="-120"/>
                <a:ea typeface="微軟正黑體" panose="020B0604030504040204" pitchFamily="34" charset="-120"/>
              </a:rPr>
              <a:t>500</a:t>
            </a:r>
            <a:r>
              <a:rPr lang="zh-TW" altLang="en-US" sz="2000" dirty="0">
                <a:solidFill>
                  <a:schemeClr val="tx1">
                    <a:lumMod val="95000"/>
                    <a:lumOff val="5000"/>
                  </a:schemeClr>
                </a:solidFill>
                <a:latin typeface="微軟正黑體" panose="020B0604030504040204" pitchFamily="34" charset="-120"/>
                <a:ea typeface="微軟正黑體" panose="020B0604030504040204" pitchFamily="34" charset="-120"/>
              </a:rPr>
              <a:t>萬，其中</a:t>
            </a:r>
            <a:endParaRPr lang="en-US" altLang="zh-TW" sz="2000" dirty="0">
              <a:solidFill>
                <a:schemeClr val="tx1">
                  <a:lumMod val="95000"/>
                  <a:lumOff val="5000"/>
                </a:schemeClr>
              </a:solidFill>
              <a:latin typeface="微軟正黑體" panose="020B0604030504040204" pitchFamily="34" charset="-120"/>
              <a:ea typeface="微軟正黑體" panose="020B0604030504040204" pitchFamily="34" charset="-120"/>
            </a:endParaRPr>
          </a:p>
          <a:p>
            <a:pPr indent="808038">
              <a:lnSpc>
                <a:spcPts val="3600"/>
              </a:lnSpc>
            </a:pPr>
            <a:r>
              <a:rPr lang="en-US" altLang="zh-TW" sz="2000" dirty="0">
                <a:solidFill>
                  <a:schemeClr val="tx1">
                    <a:lumMod val="95000"/>
                    <a:lumOff val="5000"/>
                  </a:schemeClr>
                </a:solidFill>
                <a:latin typeface="微軟正黑體" panose="020B0604030504040204" pitchFamily="34" charset="-120"/>
                <a:ea typeface="微軟正黑體" panose="020B0604030504040204" pitchFamily="34" charset="-120"/>
              </a:rPr>
              <a:t>(1)</a:t>
            </a:r>
            <a:r>
              <a:rPr lang="zh-TW" altLang="en-US" sz="2000" dirty="0" smtClean="0">
                <a:solidFill>
                  <a:schemeClr val="tx1">
                    <a:lumMod val="95000"/>
                    <a:lumOff val="5000"/>
                  </a:schemeClr>
                </a:solidFill>
                <a:latin typeface="微軟正黑體" panose="020B0604030504040204" pitchFamily="34" charset="-120"/>
                <a:ea typeface="微軟正黑體" panose="020B0604030504040204" pitchFamily="34" charset="-120"/>
              </a:rPr>
              <a:t>企業或法人出資</a:t>
            </a:r>
            <a:r>
              <a:rPr lang="en-US" altLang="zh-TW" sz="2000" dirty="0" smtClean="0">
                <a:solidFill>
                  <a:schemeClr val="tx1">
                    <a:lumMod val="95000"/>
                    <a:lumOff val="5000"/>
                  </a:schemeClr>
                </a:solidFill>
                <a:latin typeface="微軟正黑體" panose="020B0604030504040204" pitchFamily="34" charset="-120"/>
                <a:ea typeface="微軟正黑體" panose="020B0604030504040204" pitchFamily="34" charset="-120"/>
              </a:rPr>
              <a:t>(A):</a:t>
            </a:r>
            <a:r>
              <a:rPr lang="zh-TW" altLang="en-US" sz="2000" dirty="0" smtClean="0">
                <a:solidFill>
                  <a:schemeClr val="tx1">
                    <a:lumMod val="95000"/>
                    <a:lumOff val="5000"/>
                  </a:schemeClr>
                </a:solidFill>
                <a:latin typeface="微軟正黑體" panose="020B0604030504040204" pitchFamily="34" charset="-120"/>
                <a:ea typeface="微軟正黑體" panose="020B0604030504040204" pitchFamily="34" charset="-120"/>
              </a:rPr>
              <a:t> </a:t>
            </a:r>
            <a:r>
              <a:rPr lang="en-US" altLang="zh-TW" sz="2000" dirty="0">
                <a:solidFill>
                  <a:schemeClr val="tx1">
                    <a:lumMod val="95000"/>
                    <a:lumOff val="5000"/>
                  </a:schemeClr>
                </a:solidFill>
                <a:latin typeface="微軟正黑體" panose="020B0604030504040204" pitchFamily="34" charset="-120"/>
                <a:ea typeface="微軟正黑體" panose="020B0604030504040204" pitchFamily="34" charset="-120"/>
              </a:rPr>
              <a:t>500</a:t>
            </a:r>
            <a:r>
              <a:rPr lang="zh-TW" altLang="en-US" sz="2000" dirty="0">
                <a:solidFill>
                  <a:schemeClr val="tx1">
                    <a:lumMod val="95000"/>
                    <a:lumOff val="5000"/>
                  </a:schemeClr>
                </a:solidFill>
                <a:latin typeface="微軟正黑體" panose="020B0604030504040204" pitchFamily="34" charset="-120"/>
                <a:ea typeface="微軟正黑體" panose="020B0604030504040204" pitchFamily="34" charset="-120"/>
              </a:rPr>
              <a:t>萬*</a:t>
            </a:r>
            <a:r>
              <a:rPr lang="en-US" altLang="zh-TW" sz="2000" dirty="0">
                <a:solidFill>
                  <a:schemeClr val="tx1">
                    <a:lumMod val="95000"/>
                    <a:lumOff val="5000"/>
                  </a:schemeClr>
                </a:solidFill>
                <a:latin typeface="微軟正黑體" panose="020B0604030504040204" pitchFamily="34" charset="-120"/>
                <a:ea typeface="微軟正黑體" panose="020B0604030504040204" pitchFamily="34" charset="-120"/>
              </a:rPr>
              <a:t>70%=</a:t>
            </a:r>
            <a:r>
              <a:rPr lang="zh-TW" altLang="en-US" sz="2000" dirty="0">
                <a:solidFill>
                  <a:schemeClr val="tx1">
                    <a:lumMod val="95000"/>
                    <a:lumOff val="5000"/>
                  </a:schemeClr>
                </a:solidFill>
                <a:latin typeface="微軟正黑體" panose="020B0604030504040204" pitchFamily="34" charset="-120"/>
                <a:ea typeface="微軟正黑體" panose="020B0604030504040204" pitchFamily="34" charset="-120"/>
              </a:rPr>
              <a:t> </a:t>
            </a:r>
            <a:r>
              <a:rPr lang="en-US" altLang="zh-TW" sz="2000" dirty="0">
                <a:solidFill>
                  <a:schemeClr val="tx1">
                    <a:lumMod val="95000"/>
                    <a:lumOff val="5000"/>
                  </a:schemeClr>
                </a:solidFill>
                <a:latin typeface="微軟正黑體" panose="020B0604030504040204" pitchFamily="34" charset="-120"/>
                <a:ea typeface="微軟正黑體" panose="020B0604030504040204" pitchFamily="34" charset="-120"/>
              </a:rPr>
              <a:t>350</a:t>
            </a:r>
            <a:r>
              <a:rPr lang="zh-TW" altLang="en-US" sz="2000" dirty="0">
                <a:solidFill>
                  <a:schemeClr val="tx1">
                    <a:lumMod val="95000"/>
                    <a:lumOff val="5000"/>
                  </a:schemeClr>
                </a:solidFill>
                <a:latin typeface="微軟正黑體" panose="020B0604030504040204" pitchFamily="34" charset="-120"/>
                <a:ea typeface="微軟正黑體" panose="020B0604030504040204" pitchFamily="34" charset="-120"/>
              </a:rPr>
              <a:t>萬</a:t>
            </a:r>
            <a:endParaRPr lang="en-US" altLang="zh-TW" sz="2000" dirty="0">
              <a:solidFill>
                <a:schemeClr val="tx1">
                  <a:lumMod val="95000"/>
                  <a:lumOff val="5000"/>
                </a:schemeClr>
              </a:solidFill>
              <a:latin typeface="微軟正黑體" panose="020B0604030504040204" pitchFamily="34" charset="-120"/>
              <a:ea typeface="微軟正黑體" panose="020B0604030504040204" pitchFamily="34" charset="-120"/>
            </a:endParaRPr>
          </a:p>
          <a:p>
            <a:pPr indent="808038">
              <a:lnSpc>
                <a:spcPts val="3600"/>
              </a:lnSpc>
            </a:pPr>
            <a:r>
              <a:rPr lang="en-US" altLang="zh-TW" sz="2000" dirty="0">
                <a:solidFill>
                  <a:schemeClr val="tx1">
                    <a:lumMod val="95000"/>
                    <a:lumOff val="5000"/>
                  </a:schemeClr>
                </a:solidFill>
                <a:latin typeface="微軟正黑體" panose="020B0604030504040204" pitchFamily="34" charset="-120"/>
                <a:ea typeface="微軟正黑體" panose="020B0604030504040204" pitchFamily="34" charset="-120"/>
              </a:rPr>
              <a:t>(2)</a:t>
            </a:r>
            <a:r>
              <a:rPr lang="zh-TW" altLang="en-US" sz="2000" dirty="0">
                <a:solidFill>
                  <a:schemeClr val="tx1">
                    <a:lumMod val="95000"/>
                    <a:lumOff val="5000"/>
                  </a:schemeClr>
                </a:solidFill>
                <a:latin typeface="微軟正黑體" panose="020B0604030504040204" pitchFamily="34" charset="-120"/>
                <a:ea typeface="微軟正黑體" panose="020B0604030504040204" pitchFamily="34" charset="-120"/>
              </a:rPr>
              <a:t>學校</a:t>
            </a:r>
            <a:r>
              <a:rPr lang="zh-TW" altLang="en-US" sz="2000" dirty="0" smtClean="0">
                <a:solidFill>
                  <a:schemeClr val="tx1">
                    <a:lumMod val="95000"/>
                    <a:lumOff val="5000"/>
                  </a:schemeClr>
                </a:solidFill>
                <a:latin typeface="微軟正黑體" panose="020B0604030504040204" pitchFamily="34" charset="-120"/>
                <a:ea typeface="微軟正黑體" panose="020B0604030504040204" pitchFamily="34" charset="-120"/>
              </a:rPr>
              <a:t>出資</a:t>
            </a:r>
            <a:r>
              <a:rPr lang="en-US" altLang="zh-TW" sz="2000" dirty="0" smtClean="0">
                <a:solidFill>
                  <a:schemeClr val="tx1">
                    <a:lumMod val="95000"/>
                    <a:lumOff val="5000"/>
                  </a:schemeClr>
                </a:solidFill>
                <a:latin typeface="微軟正黑體" panose="020B0604030504040204" pitchFamily="34" charset="-120"/>
                <a:ea typeface="微軟正黑體" panose="020B0604030504040204" pitchFamily="34" charset="-120"/>
              </a:rPr>
              <a:t>(B-A):</a:t>
            </a:r>
            <a:r>
              <a:rPr lang="zh-TW" altLang="en-US" sz="2000" dirty="0" smtClean="0">
                <a:solidFill>
                  <a:schemeClr val="tx1">
                    <a:lumMod val="95000"/>
                    <a:lumOff val="5000"/>
                  </a:schemeClr>
                </a:solidFill>
                <a:latin typeface="微軟正黑體" panose="020B0604030504040204" pitchFamily="34" charset="-120"/>
                <a:ea typeface="微軟正黑體" panose="020B0604030504040204" pitchFamily="34" charset="-120"/>
              </a:rPr>
              <a:t> </a:t>
            </a:r>
            <a:r>
              <a:rPr lang="en-US" altLang="zh-TW" sz="2000" dirty="0">
                <a:solidFill>
                  <a:schemeClr val="tx1">
                    <a:lumMod val="95000"/>
                    <a:lumOff val="5000"/>
                  </a:schemeClr>
                </a:solidFill>
                <a:latin typeface="微軟正黑體" panose="020B0604030504040204" pitchFamily="34" charset="-120"/>
                <a:ea typeface="微軟正黑體" panose="020B0604030504040204" pitchFamily="34" charset="-120"/>
              </a:rPr>
              <a:t>500</a:t>
            </a:r>
            <a:r>
              <a:rPr lang="zh-TW" altLang="en-US" sz="2000" dirty="0">
                <a:solidFill>
                  <a:schemeClr val="tx1">
                    <a:lumMod val="95000"/>
                    <a:lumOff val="5000"/>
                  </a:schemeClr>
                </a:solidFill>
                <a:latin typeface="微軟正黑體" panose="020B0604030504040204" pitchFamily="34" charset="-120"/>
                <a:ea typeface="微軟正黑體" panose="020B0604030504040204" pitchFamily="34" charset="-120"/>
              </a:rPr>
              <a:t>萬*</a:t>
            </a:r>
            <a:r>
              <a:rPr lang="en-US" altLang="zh-TW" sz="2000" dirty="0">
                <a:solidFill>
                  <a:schemeClr val="tx1">
                    <a:lumMod val="95000"/>
                    <a:lumOff val="5000"/>
                  </a:schemeClr>
                </a:solidFill>
                <a:latin typeface="微軟正黑體" panose="020B0604030504040204" pitchFamily="34" charset="-120"/>
                <a:ea typeface="微軟正黑體" panose="020B0604030504040204" pitchFamily="34" charset="-120"/>
              </a:rPr>
              <a:t>30%=</a:t>
            </a:r>
            <a:r>
              <a:rPr lang="zh-TW" altLang="en-US" sz="2000" dirty="0">
                <a:solidFill>
                  <a:schemeClr val="tx1">
                    <a:lumMod val="95000"/>
                    <a:lumOff val="5000"/>
                  </a:schemeClr>
                </a:solidFill>
                <a:latin typeface="微軟正黑體" panose="020B0604030504040204" pitchFamily="34" charset="-120"/>
                <a:ea typeface="微軟正黑體" panose="020B0604030504040204" pitchFamily="34" charset="-120"/>
              </a:rPr>
              <a:t> </a:t>
            </a:r>
            <a:r>
              <a:rPr lang="en-US" altLang="zh-TW" sz="2000" dirty="0">
                <a:solidFill>
                  <a:schemeClr val="tx1">
                    <a:lumMod val="95000"/>
                    <a:lumOff val="5000"/>
                  </a:schemeClr>
                </a:solidFill>
                <a:latin typeface="微軟正黑體" panose="020B0604030504040204" pitchFamily="34" charset="-120"/>
                <a:ea typeface="微軟正黑體" panose="020B0604030504040204" pitchFamily="34" charset="-120"/>
              </a:rPr>
              <a:t>150</a:t>
            </a:r>
            <a:r>
              <a:rPr lang="zh-TW" altLang="en-US" sz="2000" dirty="0">
                <a:solidFill>
                  <a:schemeClr val="tx1">
                    <a:lumMod val="95000"/>
                    <a:lumOff val="5000"/>
                  </a:schemeClr>
                </a:solidFill>
                <a:latin typeface="微軟正黑體" panose="020B0604030504040204" pitchFamily="34" charset="-120"/>
                <a:ea typeface="微軟正黑體" panose="020B0604030504040204" pitchFamily="34" charset="-120"/>
              </a:rPr>
              <a:t>萬</a:t>
            </a:r>
            <a:endParaRPr lang="en-US" altLang="zh-TW" sz="2000" dirty="0">
              <a:solidFill>
                <a:schemeClr val="tx1">
                  <a:lumMod val="95000"/>
                  <a:lumOff val="5000"/>
                </a:schemeClr>
              </a:solidFill>
              <a:latin typeface="微軟正黑體" panose="020B0604030504040204" pitchFamily="34" charset="-120"/>
              <a:ea typeface="微軟正黑體" panose="020B0604030504040204" pitchFamily="34" charset="-120"/>
            </a:endParaRPr>
          </a:p>
          <a:p>
            <a:pPr indent="266700">
              <a:lnSpc>
                <a:spcPts val="3600"/>
              </a:lnSpc>
            </a:pPr>
            <a:r>
              <a:rPr lang="en-US" altLang="zh-TW" sz="2000" dirty="0">
                <a:solidFill>
                  <a:schemeClr val="tx1">
                    <a:lumMod val="95000"/>
                    <a:lumOff val="5000"/>
                  </a:schemeClr>
                </a:solidFill>
                <a:latin typeface="微軟正黑體" panose="020B0604030504040204" pitchFamily="34" charset="-120"/>
                <a:ea typeface="微軟正黑體" panose="020B0604030504040204" pitchFamily="34" charset="-120"/>
              </a:rPr>
              <a:t>3</a:t>
            </a:r>
            <a:r>
              <a:rPr lang="zh-TW" altLang="en-US" sz="2000" dirty="0">
                <a:solidFill>
                  <a:schemeClr val="tx1">
                    <a:lumMod val="95000"/>
                    <a:lumOff val="5000"/>
                  </a:schemeClr>
                </a:solidFill>
                <a:latin typeface="微軟正黑體" panose="020B0604030504040204" pitchFamily="34" charset="-120"/>
                <a:ea typeface="微軟正黑體" panose="020B0604030504040204" pitchFamily="34" charset="-120"/>
              </a:rPr>
              <a:t>、總方案</a:t>
            </a:r>
            <a:r>
              <a:rPr lang="en-US" altLang="zh-TW" sz="2000" dirty="0">
                <a:solidFill>
                  <a:schemeClr val="tx1">
                    <a:lumMod val="95000"/>
                    <a:lumOff val="5000"/>
                  </a:schemeClr>
                </a:solidFill>
                <a:latin typeface="微軟正黑體" panose="020B0604030504040204" pitchFamily="34" charset="-120"/>
                <a:ea typeface="微軟正黑體" panose="020B0604030504040204" pitchFamily="34" charset="-120"/>
              </a:rPr>
              <a:t>5</a:t>
            </a:r>
            <a:r>
              <a:rPr lang="zh-TW" altLang="en-US" sz="2000" dirty="0">
                <a:solidFill>
                  <a:schemeClr val="tx1">
                    <a:lumMod val="95000"/>
                    <a:lumOff val="5000"/>
                  </a:schemeClr>
                </a:solidFill>
                <a:latin typeface="微軟正黑體" panose="020B0604030504040204" pitchFamily="34" charset="-120"/>
                <a:ea typeface="微軟正黑體" panose="020B0604030504040204" pitchFamily="34" charset="-120"/>
              </a:rPr>
              <a:t>年</a:t>
            </a:r>
            <a:r>
              <a:rPr lang="zh-TW" altLang="en-US" sz="2000" dirty="0" smtClean="0">
                <a:solidFill>
                  <a:schemeClr val="tx1">
                    <a:lumMod val="95000"/>
                    <a:lumOff val="5000"/>
                  </a:schemeClr>
                </a:solidFill>
                <a:latin typeface="微軟正黑體" panose="020B0604030504040204" pitchFamily="34" charset="-120"/>
                <a:ea typeface="微軟正黑體" panose="020B0604030504040204" pitchFamily="34" charset="-120"/>
              </a:rPr>
              <a:t>經費</a:t>
            </a:r>
            <a:r>
              <a:rPr lang="en-US" altLang="zh-TW" sz="2000" dirty="0" smtClean="0">
                <a:solidFill>
                  <a:schemeClr val="tx1">
                    <a:lumMod val="95000"/>
                    <a:lumOff val="5000"/>
                  </a:schemeClr>
                </a:solidFill>
                <a:latin typeface="微軟正黑體" panose="020B0604030504040204" pitchFamily="34" charset="-120"/>
                <a:ea typeface="微軟正黑體" panose="020B0604030504040204" pitchFamily="34" charset="-120"/>
              </a:rPr>
              <a:t>(B+C)</a:t>
            </a:r>
            <a:r>
              <a:rPr lang="zh-TW" altLang="en-US" sz="2000" dirty="0" smtClean="0">
                <a:solidFill>
                  <a:schemeClr val="tx1">
                    <a:lumMod val="95000"/>
                    <a:lumOff val="5000"/>
                  </a:schemeClr>
                </a:solidFill>
                <a:latin typeface="微軟正黑體" panose="020B0604030504040204" pitchFamily="34" charset="-120"/>
                <a:ea typeface="微軟正黑體" panose="020B0604030504040204" pitchFamily="34" charset="-120"/>
              </a:rPr>
              <a:t>至少</a:t>
            </a:r>
            <a:r>
              <a:rPr lang="zh-TW" altLang="en-US" sz="2000" dirty="0">
                <a:solidFill>
                  <a:schemeClr val="tx1">
                    <a:lumMod val="95000"/>
                    <a:lumOff val="5000"/>
                  </a:schemeClr>
                </a:solidFill>
                <a:latin typeface="微軟正黑體" panose="020B0604030504040204" pitchFamily="34" charset="-120"/>
                <a:ea typeface="微軟正黑體" panose="020B0604030504040204" pitchFamily="34" charset="-120"/>
              </a:rPr>
              <a:t>應達</a:t>
            </a:r>
            <a:r>
              <a:rPr lang="en-US" altLang="zh-TW" sz="2000" dirty="0">
                <a:solidFill>
                  <a:schemeClr val="tx1">
                    <a:lumMod val="95000"/>
                    <a:lumOff val="5000"/>
                  </a:schemeClr>
                </a:solidFill>
                <a:latin typeface="微軟正黑體" panose="020B0604030504040204" pitchFamily="34" charset="-120"/>
                <a:ea typeface="微軟正黑體" panose="020B0604030504040204" pitchFamily="34" charset="-120"/>
              </a:rPr>
              <a:t>1,500</a:t>
            </a:r>
            <a:r>
              <a:rPr lang="zh-TW" altLang="en-US" sz="2000" dirty="0">
                <a:solidFill>
                  <a:schemeClr val="tx1">
                    <a:lumMod val="95000"/>
                    <a:lumOff val="5000"/>
                  </a:schemeClr>
                </a:solidFill>
                <a:latin typeface="微軟正黑體" panose="020B0604030504040204" pitchFamily="34" charset="-120"/>
                <a:ea typeface="微軟正黑體" panose="020B0604030504040204" pitchFamily="34" charset="-120"/>
              </a:rPr>
              <a:t>萬規模</a:t>
            </a:r>
            <a:endParaRPr lang="en-US" altLang="zh-TW" sz="2000" dirty="0">
              <a:solidFill>
                <a:schemeClr val="tx1">
                  <a:lumMod val="95000"/>
                  <a:lumOff val="5000"/>
                </a:schemeClr>
              </a:solidFill>
              <a:latin typeface="微軟正黑體" panose="020B0604030504040204" pitchFamily="34" charset="-120"/>
              <a:ea typeface="微軟正黑體" panose="020B0604030504040204" pitchFamily="34" charset="-120"/>
            </a:endParaRPr>
          </a:p>
        </p:txBody>
      </p:sp>
      <p:sp>
        <p:nvSpPr>
          <p:cNvPr id="5" name="投影片編號版面配置區 4"/>
          <p:cNvSpPr>
            <a:spLocks noGrp="1"/>
          </p:cNvSpPr>
          <p:nvPr>
            <p:ph type="sldNum" sz="quarter" idx="12"/>
          </p:nvPr>
        </p:nvSpPr>
        <p:spPr/>
        <p:txBody>
          <a:bodyPr/>
          <a:lstStyle/>
          <a:p>
            <a:fld id="{D57F1E4F-1CFF-5643-939E-217C01CDF565}" type="slidenum">
              <a:rPr lang="en-US" smtClean="0"/>
              <a:pPr/>
              <a:t>14</a:t>
            </a:fld>
            <a:endParaRPr lang="en-US" dirty="0"/>
          </a:p>
        </p:txBody>
      </p:sp>
    </p:spTree>
    <p:extLst>
      <p:ext uri="{BB962C8B-B14F-4D97-AF65-F5344CB8AC3E}">
        <p14:creationId xmlns:p14="http://schemas.microsoft.com/office/powerpoint/2010/main" val="65814786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1705732" y="416529"/>
            <a:ext cx="2223717" cy="864096"/>
          </a:xfrm>
        </p:spPr>
        <p:txBody>
          <a:bodyPr/>
          <a:lstStyle/>
          <a:p>
            <a:r>
              <a:rPr lang="zh-TW" altLang="en-US" sz="4000" b="1" dirty="0" smtClean="0">
                <a:latin typeface="微軟正黑體" panose="020B0604030504040204" pitchFamily="34" charset="-120"/>
                <a:ea typeface="微軟正黑體" panose="020B0604030504040204" pitchFamily="34" charset="-120"/>
              </a:rPr>
              <a:t>辦理模式</a:t>
            </a:r>
            <a:endParaRPr lang="ja-JP" altLang="en-US" sz="4000" b="1" dirty="0">
              <a:latin typeface="微軟正黑體" panose="020B0604030504040204" pitchFamily="34" charset="-120"/>
              <a:ea typeface="微軟正黑體" panose="020B0604030504040204" pitchFamily="34" charset="-120"/>
            </a:endParaRPr>
          </a:p>
        </p:txBody>
      </p:sp>
      <p:cxnSp>
        <p:nvCxnSpPr>
          <p:cNvPr id="6" name="直線接點 5"/>
          <p:cNvCxnSpPr/>
          <p:nvPr/>
        </p:nvCxnSpPr>
        <p:spPr>
          <a:xfrm>
            <a:off x="1705732" y="1276147"/>
            <a:ext cx="10157254" cy="0"/>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8" name="Picture 17" descr="教育部logo"/>
          <p:cNvPicPr>
            <a:picLocks noChangeAspect="1" noChangeArrowheads="1"/>
          </p:cNvPicPr>
          <p:nvPr/>
        </p:nvPicPr>
        <p:blipFill>
          <a:blip r:embed="rId3" cstate="print">
            <a:clrChange>
              <a:clrFrom>
                <a:srgbClr val="FFFFFF"/>
              </a:clrFrom>
              <a:clrTo>
                <a:srgbClr val="FFFFFF">
                  <a:alpha val="0"/>
                </a:srgbClr>
              </a:clrTo>
            </a:clrChange>
            <a:lum bright="-10000"/>
            <a:extLst>
              <a:ext uri="{28A0092B-C50C-407E-A947-70E740481C1C}">
                <a14:useLocalDpi xmlns:a14="http://schemas.microsoft.com/office/drawing/2010/main" val="0"/>
              </a:ext>
            </a:extLst>
          </a:blip>
          <a:srcRect/>
          <a:stretch>
            <a:fillRect/>
          </a:stretch>
        </p:blipFill>
        <p:spPr bwMode="auto">
          <a:xfrm>
            <a:off x="512653" y="296744"/>
            <a:ext cx="1193079" cy="110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字方塊 1"/>
          <p:cNvSpPr txBox="1"/>
          <p:nvPr/>
        </p:nvSpPr>
        <p:spPr>
          <a:xfrm>
            <a:off x="9291485" y="814482"/>
            <a:ext cx="1052938" cy="461665"/>
          </a:xfrm>
          <a:prstGeom prst="rect">
            <a:avLst/>
          </a:prstGeom>
          <a:noFill/>
        </p:spPr>
        <p:txBody>
          <a:bodyPr vert="horz" wrap="square" rtlCol="0">
            <a:spAutoFit/>
          </a:bodyPr>
          <a:lstStyle/>
          <a:p>
            <a:r>
              <a:rPr lang="en-US" altLang="zh-TW" sz="2400" dirty="0" smtClean="0">
                <a:latin typeface="微軟正黑體" panose="020B0604030504040204" pitchFamily="34" charset="-120"/>
                <a:ea typeface="微軟正黑體" panose="020B0604030504040204" pitchFamily="34" charset="-120"/>
              </a:rPr>
              <a:t>11/11</a:t>
            </a:r>
            <a:endParaRPr lang="zh-TW" altLang="en-US" sz="2400" dirty="0">
              <a:latin typeface="微軟正黑體" panose="020B0604030504040204" pitchFamily="34" charset="-120"/>
              <a:ea typeface="微軟正黑體" panose="020B0604030504040204" pitchFamily="34" charset="-120"/>
            </a:endParaRPr>
          </a:p>
        </p:txBody>
      </p:sp>
      <p:pic>
        <p:nvPicPr>
          <p:cNvPr id="14" name="Picture 3"/>
          <p:cNvPicPr>
            <a:picLocks noChangeAspect="1" noChangeArrowheads="1"/>
          </p:cNvPicPr>
          <p:nvPr/>
        </p:nvPicPr>
        <p:blipFill>
          <a:blip r:embed="rId4" cstate="print">
            <a:lum contrast="-20000"/>
            <a:extLst>
              <a:ext uri="{28A0092B-C50C-407E-A947-70E740481C1C}">
                <a14:useLocalDpi xmlns:a14="http://schemas.microsoft.com/office/drawing/2010/main" val="0"/>
              </a:ext>
            </a:extLst>
          </a:blip>
          <a:srcRect/>
          <a:stretch>
            <a:fillRect/>
          </a:stretch>
        </p:blipFill>
        <p:spPr bwMode="auto">
          <a:xfrm>
            <a:off x="10344421" y="92539"/>
            <a:ext cx="1594307" cy="1183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圓角矩形 9"/>
          <p:cNvSpPr/>
          <p:nvPr/>
        </p:nvSpPr>
        <p:spPr bwMode="auto">
          <a:xfrm>
            <a:off x="1705732" y="2290845"/>
            <a:ext cx="5688632" cy="3636963"/>
          </a:xfrm>
          <a:prstGeom prst="roundRect">
            <a:avLst>
              <a:gd name="adj" fmla="val 18077"/>
            </a:avLst>
          </a:prstGeom>
          <a:solidFill>
            <a:schemeClr val="accent5">
              <a:lumMod val="20000"/>
              <a:lumOff val="80000"/>
              <a:alpha val="90000"/>
            </a:schemeClr>
          </a:solidFill>
          <a:ln>
            <a:solidFill>
              <a:srgbClr val="002060">
                <a:alpha val="90000"/>
              </a:srgbClr>
            </a:solidFill>
          </a:ln>
          <a:extLst/>
        </p:spPr>
        <p:style>
          <a:lnRef idx="2">
            <a:schemeClr val="accent5">
              <a:tint val="40000"/>
              <a:alpha val="90000"/>
              <a:hueOff val="0"/>
              <a:satOff val="0"/>
              <a:lumOff val="0"/>
              <a:alphaOff val="0"/>
            </a:schemeClr>
          </a:lnRef>
          <a:fillRef idx="1">
            <a:schemeClr val="accent5">
              <a:tint val="40000"/>
              <a:alpha val="90000"/>
              <a:hueOff val="0"/>
              <a:satOff val="0"/>
              <a:lumOff val="0"/>
              <a:alphaOff val="0"/>
            </a:schemeClr>
          </a:fillRef>
          <a:effectRef idx="0">
            <a:schemeClr val="accent5">
              <a:tint val="40000"/>
              <a:alpha val="90000"/>
              <a:hueOff val="0"/>
              <a:satOff val="0"/>
              <a:lumOff val="0"/>
              <a:alphaOff val="0"/>
            </a:schemeClr>
          </a:effectRef>
          <a:fontRef idx="minor">
            <a:schemeClr val="dk1">
              <a:hueOff val="0"/>
              <a:satOff val="0"/>
              <a:lumOff val="0"/>
              <a:alphaOff val="0"/>
            </a:schemeClr>
          </a:fontRef>
        </p:style>
        <p:txBody>
          <a:bodyPr lIns="90678" tIns="90678" rIns="120904" bIns="136017" spcCol="1270"/>
          <a:lstStyle/>
          <a:p>
            <a:pPr>
              <a:defRPr/>
            </a:pPr>
            <a:endParaRPr lang="zh-TW" altLang="en-US" dirty="0"/>
          </a:p>
        </p:txBody>
      </p:sp>
      <p:sp>
        <p:nvSpPr>
          <p:cNvPr id="11" name="文字方塊 2"/>
          <p:cNvSpPr txBox="1">
            <a:spLocks noChangeArrowheads="1"/>
          </p:cNvSpPr>
          <p:nvPr/>
        </p:nvSpPr>
        <p:spPr bwMode="auto">
          <a:xfrm>
            <a:off x="2821856" y="1737811"/>
            <a:ext cx="3096344" cy="45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9pPr>
          </a:lstStyle>
          <a:p>
            <a:pPr algn="ctr" eaLnBrk="1" hangingPunct="1">
              <a:lnSpc>
                <a:spcPts val="2800"/>
              </a:lnSpc>
              <a:spcBef>
                <a:spcPct val="0"/>
              </a:spcBef>
              <a:buFontTx/>
              <a:buNone/>
            </a:pPr>
            <a:r>
              <a:rPr lang="zh-TW" altLang="en-US" sz="2800" dirty="0" smtClean="0">
                <a:latin typeface="微軟正黑體" panose="020B0604030504040204" pitchFamily="34" charset="-120"/>
                <a:ea typeface="微軟正黑體" panose="020B0604030504040204" pitchFamily="34" charset="-120"/>
                <a:cs typeface="Arial" panose="020B0604020202020204" pitchFamily="34" charset="0"/>
              </a:rPr>
              <a:t>其他注意事項</a:t>
            </a:r>
            <a:endParaRPr lang="zh-TW" altLang="en-US" sz="2800" dirty="0">
              <a:latin typeface="微軟正黑體" panose="020B0604030504040204" pitchFamily="34" charset="-120"/>
              <a:ea typeface="微軟正黑體" panose="020B0604030504040204" pitchFamily="34" charset="-120"/>
              <a:cs typeface="Arial" panose="020B0604020202020204" pitchFamily="34" charset="0"/>
            </a:endParaRPr>
          </a:p>
        </p:txBody>
      </p:sp>
      <p:sp>
        <p:nvSpPr>
          <p:cNvPr id="12" name="矩形 25"/>
          <p:cNvSpPr>
            <a:spLocks noChangeArrowheads="1"/>
          </p:cNvSpPr>
          <p:nvPr/>
        </p:nvSpPr>
        <p:spPr bwMode="auto">
          <a:xfrm>
            <a:off x="1777740" y="2492577"/>
            <a:ext cx="5472608" cy="314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defTabSz="755650">
              <a:spcBef>
                <a:spcPct val="20000"/>
              </a:spcBef>
              <a:buChar char="•"/>
              <a:defRPr kumimoji="1" sz="3200">
                <a:solidFill>
                  <a:schemeClr val="tx1"/>
                </a:solidFill>
                <a:latin typeface="Arial" panose="020B0604020202020204" pitchFamily="34" charset="0"/>
                <a:ea typeface="新細明體" panose="02020500000000000000" pitchFamily="18" charset="-120"/>
              </a:defRPr>
            </a:lvl1pPr>
            <a:lvl2pPr marL="271463" indent="-271463" defTabSz="755650">
              <a:spcBef>
                <a:spcPct val="20000"/>
              </a:spcBef>
              <a:buChar char="–"/>
              <a:defRPr kumimoji="1" sz="2800">
                <a:solidFill>
                  <a:schemeClr val="tx1"/>
                </a:solidFill>
                <a:latin typeface="Arial" panose="020B0604020202020204" pitchFamily="34" charset="0"/>
                <a:ea typeface="新細明體" panose="02020500000000000000" pitchFamily="18" charset="-120"/>
              </a:defRPr>
            </a:lvl2pPr>
            <a:lvl3pPr marL="1143000" indent="-228600" defTabSz="755650">
              <a:spcBef>
                <a:spcPct val="20000"/>
              </a:spcBef>
              <a:buChar char="•"/>
              <a:defRPr kumimoji="1" sz="2400">
                <a:solidFill>
                  <a:schemeClr val="tx1"/>
                </a:solidFill>
                <a:latin typeface="Arial" panose="020B0604020202020204" pitchFamily="34" charset="0"/>
                <a:ea typeface="新細明體" panose="02020500000000000000" pitchFamily="18" charset="-120"/>
              </a:defRPr>
            </a:lvl3pPr>
            <a:lvl4pPr marL="1600200" indent="-228600" defTabSz="755650">
              <a:spcBef>
                <a:spcPct val="20000"/>
              </a:spcBef>
              <a:buChar char="–"/>
              <a:defRPr kumimoji="1" sz="2000">
                <a:solidFill>
                  <a:schemeClr val="tx1"/>
                </a:solidFill>
                <a:latin typeface="Arial" panose="020B0604020202020204" pitchFamily="34" charset="0"/>
                <a:ea typeface="新細明體" panose="02020500000000000000" pitchFamily="18" charset="-120"/>
              </a:defRPr>
            </a:lvl4pPr>
            <a:lvl5pPr marL="2057400" indent="-228600" defTabSz="755650">
              <a:spcBef>
                <a:spcPct val="20000"/>
              </a:spcBef>
              <a:buChar char="»"/>
              <a:defRPr kumimoji="1" sz="2000">
                <a:solidFill>
                  <a:schemeClr val="tx1"/>
                </a:solidFill>
                <a:latin typeface="Arial" panose="020B0604020202020204" pitchFamily="34" charset="0"/>
                <a:ea typeface="新細明體" panose="02020500000000000000" pitchFamily="18" charset="-120"/>
              </a:defRPr>
            </a:lvl5pPr>
            <a:lvl6pPr marL="2514600" indent="-228600" defTabSz="75565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6pPr>
            <a:lvl7pPr marL="2971800" indent="-228600" defTabSz="75565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7pPr>
            <a:lvl8pPr marL="3429000" indent="-228600" defTabSz="75565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8pPr>
            <a:lvl9pPr marL="3886200" indent="-228600" defTabSz="75565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9pPr>
          </a:lstStyle>
          <a:p>
            <a:pPr lvl="1" indent="-324000">
              <a:lnSpc>
                <a:spcPts val="2600"/>
              </a:lnSpc>
              <a:spcBef>
                <a:spcPts val="600"/>
              </a:spcBef>
              <a:spcAft>
                <a:spcPts val="0"/>
              </a:spcAft>
              <a:buFont typeface="Wingdings" pitchFamily="2" charset="2"/>
              <a:buChar char="l"/>
            </a:pPr>
            <a:r>
              <a:rPr lang="zh-TW" altLang="en-US" sz="1800" u="sng" dirty="0" smtClean="0">
                <a:solidFill>
                  <a:srgbClr val="FF0000"/>
                </a:solidFill>
                <a:latin typeface="微軟正黑體" panose="020B0604030504040204" pitchFamily="34" charset="-120"/>
                <a:ea typeface="微軟正黑體" panose="020B0604030504040204" pitchFamily="34" charset="-120"/>
              </a:rPr>
              <a:t>全職學生</a:t>
            </a:r>
            <a:r>
              <a:rPr lang="zh-TW" altLang="en-US" sz="1800" dirty="0" smtClean="0">
                <a:latin typeface="微軟正黑體" panose="020B0604030504040204" pitchFamily="34" charset="-120"/>
                <a:ea typeface="微軟正黑體" panose="020B0604030504040204" pitchFamily="34" charset="-120"/>
              </a:rPr>
              <a:t>，惟有現職工作但</a:t>
            </a:r>
            <a:r>
              <a:rPr lang="zh-TW" altLang="en-US" sz="1800" dirty="0" smtClean="0">
                <a:solidFill>
                  <a:srgbClr val="FF0000"/>
                </a:solidFill>
                <a:latin typeface="微軟正黑體" panose="020B0604030504040204" pitchFamily="34" charset="-120"/>
                <a:ea typeface="微軟正黑體" panose="020B0604030504040204" pitchFamily="34" charset="-120"/>
              </a:rPr>
              <a:t>留職停薪</a:t>
            </a:r>
            <a:r>
              <a:rPr lang="zh-TW" altLang="en-US" sz="1800" dirty="0" smtClean="0">
                <a:latin typeface="微軟正黑體" panose="020B0604030504040204" pitchFamily="34" charset="-120"/>
                <a:ea typeface="微軟正黑體" panose="020B0604030504040204" pitchFamily="34" charset="-120"/>
              </a:rPr>
              <a:t>者可申請。</a:t>
            </a:r>
            <a:endParaRPr lang="en-US" altLang="zh-TW" sz="1800" dirty="0" smtClean="0">
              <a:latin typeface="微軟正黑體" panose="020B0604030504040204" pitchFamily="34" charset="-120"/>
              <a:ea typeface="微軟正黑體" panose="020B0604030504040204" pitchFamily="34" charset="-120"/>
            </a:endParaRPr>
          </a:p>
          <a:p>
            <a:pPr lvl="1" indent="-324000">
              <a:lnSpc>
                <a:spcPts val="2600"/>
              </a:lnSpc>
              <a:spcBef>
                <a:spcPts val="600"/>
              </a:spcBef>
              <a:spcAft>
                <a:spcPts val="0"/>
              </a:spcAft>
              <a:buFont typeface="Wingdings" pitchFamily="2" charset="2"/>
              <a:buChar char="l"/>
            </a:pPr>
            <a:r>
              <a:rPr lang="zh-TW" altLang="en-US" sz="1800" dirty="0" smtClean="0">
                <a:latin typeface="微軟正黑體" panose="020B0604030504040204" pitchFamily="34" charset="-120"/>
                <a:ea typeface="微軟正黑體" panose="020B0604030504040204" pitchFamily="34" charset="-120"/>
              </a:rPr>
              <a:t>進入計畫後，因下列原因，</a:t>
            </a:r>
            <a:r>
              <a:rPr lang="zh-TW" altLang="en-US" sz="1800" u="sng" dirty="0" smtClean="0">
                <a:solidFill>
                  <a:srgbClr val="FF0000"/>
                </a:solidFill>
                <a:latin typeface="微軟正黑體" panose="020B0604030504040204" pitchFamily="34" charset="-120"/>
                <a:ea typeface="微軟正黑體" panose="020B0604030504040204" pitchFamily="34" charset="-120"/>
              </a:rPr>
              <a:t>停止撥付</a:t>
            </a:r>
            <a:r>
              <a:rPr lang="zh-TW" altLang="en-US" sz="1800" dirty="0" smtClean="0">
                <a:latin typeface="微軟正黑體" panose="020B0604030504040204" pitchFamily="34" charset="-120"/>
                <a:ea typeface="微軟正黑體" panose="020B0604030504040204" pitchFamily="34" charset="-120"/>
              </a:rPr>
              <a:t>獎學金</a:t>
            </a:r>
            <a:r>
              <a:rPr lang="en-US" altLang="zh-TW" sz="1800" dirty="0" smtClean="0">
                <a:latin typeface="微軟正黑體" panose="020B0604030504040204" pitchFamily="34" charset="-120"/>
                <a:ea typeface="微軟正黑體" panose="020B0604030504040204" pitchFamily="34" charset="-120"/>
              </a:rPr>
              <a:t>:</a:t>
            </a:r>
          </a:p>
          <a:p>
            <a:pPr marL="541338" lvl="1" indent="-185738">
              <a:lnSpc>
                <a:spcPts val="2600"/>
              </a:lnSpc>
              <a:spcBef>
                <a:spcPts val="600"/>
              </a:spcBef>
              <a:spcAft>
                <a:spcPts val="0"/>
              </a:spcAft>
              <a:buNone/>
            </a:pPr>
            <a:r>
              <a:rPr lang="en-US" altLang="zh-TW" sz="1800" dirty="0" smtClean="0">
                <a:latin typeface="微軟正黑體" panose="020B0604030504040204" pitchFamily="34" charset="-120"/>
                <a:ea typeface="微軟正黑體" panose="020B0604030504040204" pitchFamily="34" charset="-120"/>
              </a:rPr>
              <a:t>1.</a:t>
            </a:r>
            <a:r>
              <a:rPr lang="zh-TW" altLang="en-US" sz="1800" dirty="0" smtClean="0">
                <a:latin typeface="微軟正黑體" panose="020B0604030504040204" pitchFamily="34" charset="-120"/>
                <a:ea typeface="微軟正黑體" panose="020B0604030504040204" pitchFamily="34" charset="-120"/>
              </a:rPr>
              <a:t>休學、</a:t>
            </a:r>
            <a:r>
              <a:rPr lang="zh-TW" altLang="en-US" sz="1800" dirty="0">
                <a:latin typeface="微軟正黑體" panose="020B0604030504040204" pitchFamily="34" charset="-120"/>
                <a:ea typeface="微軟正黑體" panose="020B0604030504040204" pitchFamily="34" charset="-120"/>
              </a:rPr>
              <a:t>退學或因學業成績</a:t>
            </a:r>
            <a:r>
              <a:rPr lang="zh-TW" altLang="en-US" sz="1800" dirty="0" smtClean="0">
                <a:latin typeface="微軟正黑體" panose="020B0604030504040204" pitchFamily="34" charset="-120"/>
                <a:ea typeface="微軟正黑體" panose="020B0604030504040204" pitchFamily="34" charset="-120"/>
              </a:rPr>
              <a:t>評量或企業考評結果</a:t>
            </a:r>
            <a:r>
              <a:rPr lang="zh-TW" altLang="en-US" sz="1800" dirty="0">
                <a:latin typeface="微軟正黑體" panose="020B0604030504040204" pitchFamily="34" charset="-120"/>
                <a:ea typeface="微軟正黑體" panose="020B0604030504040204" pitchFamily="34" charset="-120"/>
              </a:rPr>
              <a:t>未通過而退出本</a:t>
            </a:r>
            <a:r>
              <a:rPr lang="zh-TW" altLang="en-US" sz="1800" dirty="0" smtClean="0">
                <a:latin typeface="微軟正黑體" panose="020B0604030504040204" pitchFamily="34" charset="-120"/>
                <a:ea typeface="微軟正黑體" panose="020B0604030504040204" pitchFamily="34" charset="-120"/>
              </a:rPr>
              <a:t>計畫。</a:t>
            </a:r>
            <a:endParaRPr lang="en-US" altLang="zh-TW" sz="1800" dirty="0" smtClean="0">
              <a:latin typeface="微軟正黑體" panose="020B0604030504040204" pitchFamily="34" charset="-120"/>
              <a:ea typeface="微軟正黑體" panose="020B0604030504040204" pitchFamily="34" charset="-120"/>
            </a:endParaRPr>
          </a:p>
          <a:p>
            <a:pPr marL="541338" lvl="1" indent="-185738">
              <a:lnSpc>
                <a:spcPts val="2600"/>
              </a:lnSpc>
              <a:spcBef>
                <a:spcPts val="600"/>
              </a:spcBef>
              <a:spcAft>
                <a:spcPts val="0"/>
              </a:spcAft>
              <a:buNone/>
            </a:pPr>
            <a:r>
              <a:rPr lang="en-US" altLang="zh-TW" sz="1800" dirty="0" smtClean="0">
                <a:latin typeface="微軟正黑體" panose="020B0604030504040204" pitchFamily="34" charset="-120"/>
                <a:ea typeface="微軟正黑體" panose="020B0604030504040204" pitchFamily="34" charset="-120"/>
              </a:rPr>
              <a:t>2.</a:t>
            </a:r>
            <a:r>
              <a:rPr lang="zh-TW" altLang="en-US" sz="1800" dirty="0">
                <a:latin typeface="微軟正黑體" panose="020B0604030504040204" pitchFamily="34" charset="-120"/>
                <a:ea typeface="微軟正黑體" panose="020B0604030504040204" pitchFamily="34" charset="-120"/>
              </a:rPr>
              <a:t>正規學期時間</a:t>
            </a:r>
            <a:r>
              <a:rPr lang="en-US" altLang="zh-TW" sz="1800" dirty="0">
                <a:latin typeface="微軟正黑體" panose="020B0604030504040204" pitchFamily="34" charset="-120"/>
                <a:ea typeface="微軟正黑體" panose="020B0604030504040204" pitchFamily="34" charset="-120"/>
              </a:rPr>
              <a:t>(</a:t>
            </a:r>
            <a:r>
              <a:rPr lang="zh-TW" altLang="en-US" sz="1800" dirty="0">
                <a:latin typeface="微軟正黑體" panose="020B0604030504040204" pitchFamily="34" charset="-120"/>
                <a:ea typeface="微軟正黑體" panose="020B0604030504040204" pitchFamily="34" charset="-120"/>
              </a:rPr>
              <a:t>包括寒、暑假</a:t>
            </a:r>
            <a:r>
              <a:rPr lang="en-US" altLang="zh-TW" sz="1800" dirty="0">
                <a:latin typeface="微軟正黑體" panose="020B0604030504040204" pitchFamily="34" charset="-120"/>
                <a:ea typeface="微軟正黑體" panose="020B0604030504040204" pitchFamily="34" charset="-120"/>
              </a:rPr>
              <a:t>)</a:t>
            </a:r>
            <a:r>
              <a:rPr lang="zh-TW" altLang="en-US" sz="1800" dirty="0">
                <a:latin typeface="微軟正黑體" panose="020B0604030504040204" pitchFamily="34" charset="-120"/>
                <a:ea typeface="微軟正黑體" panose="020B0604030504040204" pitchFamily="34" charset="-120"/>
              </a:rPr>
              <a:t>另有全職</a:t>
            </a:r>
            <a:r>
              <a:rPr lang="zh-TW" altLang="en-US" sz="1800" dirty="0" smtClean="0">
                <a:latin typeface="微軟正黑體" panose="020B0604030504040204" pitchFamily="34" charset="-120"/>
                <a:ea typeface="微軟正黑體" panose="020B0604030504040204" pitchFamily="34" charset="-120"/>
              </a:rPr>
              <a:t>工作。</a:t>
            </a:r>
            <a:endParaRPr lang="en-US" altLang="zh-TW" sz="1800" dirty="0" smtClean="0">
              <a:latin typeface="微軟正黑體" panose="020B0604030504040204" pitchFamily="34" charset="-120"/>
              <a:ea typeface="微軟正黑體" panose="020B0604030504040204" pitchFamily="34" charset="-120"/>
            </a:endParaRPr>
          </a:p>
          <a:p>
            <a:pPr lvl="1" indent="-324000">
              <a:lnSpc>
                <a:spcPts val="2600"/>
              </a:lnSpc>
              <a:spcBef>
                <a:spcPts val="600"/>
              </a:spcBef>
              <a:spcAft>
                <a:spcPts val="0"/>
              </a:spcAft>
              <a:buFont typeface="Wingdings" pitchFamily="2" charset="2"/>
              <a:buChar char="l"/>
            </a:pPr>
            <a:r>
              <a:rPr lang="zh-TW" altLang="en-US" sz="1800" dirty="0" smtClean="0">
                <a:latin typeface="微軟正黑體" panose="020B0604030504040204" pitchFamily="34" charset="-120"/>
                <a:ea typeface="微軟正黑體" panose="020B0604030504040204" pitchFamily="34" charset="-120"/>
              </a:rPr>
              <a:t>進入計畫</a:t>
            </a:r>
            <a:r>
              <a:rPr lang="zh-TW" altLang="en-US" sz="1800" dirty="0">
                <a:latin typeface="微軟正黑體" panose="020B0604030504040204" pitchFamily="34" charset="-120"/>
                <a:ea typeface="微軟正黑體" panose="020B0604030504040204" pitchFamily="34" charset="-120"/>
              </a:rPr>
              <a:t>後，因故自行申請退出，</a:t>
            </a:r>
            <a:r>
              <a:rPr lang="zh-TW" altLang="en-US" sz="1800" u="sng" dirty="0" smtClean="0">
                <a:solidFill>
                  <a:srgbClr val="FF0000"/>
                </a:solidFill>
                <a:latin typeface="微軟正黑體" panose="020B0604030504040204" pitchFamily="34" charset="-120"/>
                <a:ea typeface="微軟正黑體" panose="020B0604030504040204" pitchFamily="34" charset="-120"/>
              </a:rPr>
              <a:t>停止撥付並追繳</a:t>
            </a:r>
            <a:r>
              <a:rPr lang="zh-TW" altLang="en-US" sz="1800" dirty="0" smtClean="0">
                <a:latin typeface="微軟正黑體" panose="020B0604030504040204" pitchFamily="34" charset="-120"/>
                <a:ea typeface="微軟正黑體" panose="020B0604030504040204" pitchFamily="34" charset="-120"/>
              </a:rPr>
              <a:t>獎學金總額之</a:t>
            </a:r>
            <a:r>
              <a:rPr lang="en-US" altLang="zh-TW" sz="1800" dirty="0" smtClean="0">
                <a:latin typeface="微軟正黑體" panose="020B0604030504040204" pitchFamily="34" charset="-120"/>
                <a:ea typeface="微軟正黑體" panose="020B0604030504040204" pitchFamily="34" charset="-120"/>
              </a:rPr>
              <a:t>1/2</a:t>
            </a:r>
            <a:r>
              <a:rPr lang="zh-TW" altLang="en-US" sz="1800" dirty="0" smtClean="0">
                <a:latin typeface="微軟正黑體" panose="020B0604030504040204" pitchFamily="34" charset="-120"/>
                <a:ea typeface="微軟正黑體" panose="020B0604030504040204" pitchFamily="34" charset="-120"/>
              </a:rPr>
              <a:t> 。</a:t>
            </a:r>
            <a:endParaRPr lang="en-US" altLang="zh-TW" sz="1800" dirty="0" smtClean="0">
              <a:latin typeface="微軟正黑體" panose="020B0604030504040204" pitchFamily="34" charset="-120"/>
              <a:ea typeface="微軟正黑體" panose="020B0604030504040204" pitchFamily="34" charset="-120"/>
            </a:endParaRPr>
          </a:p>
          <a:p>
            <a:pPr lvl="1" indent="-324000">
              <a:lnSpc>
                <a:spcPts val="2600"/>
              </a:lnSpc>
              <a:spcBef>
                <a:spcPts val="600"/>
              </a:spcBef>
              <a:spcAft>
                <a:spcPts val="0"/>
              </a:spcAft>
              <a:buFont typeface="Wingdings" pitchFamily="2" charset="2"/>
              <a:buChar char="l"/>
            </a:pPr>
            <a:r>
              <a:rPr lang="zh-TW" altLang="en-US" sz="1800" dirty="0" smtClean="0">
                <a:latin typeface="微軟正黑體" panose="020B0604030504040204" pitchFamily="34" charset="-120"/>
                <a:ea typeface="微軟正黑體" panose="020B0604030504040204" pitchFamily="34" charset="-120"/>
              </a:rPr>
              <a:t>學校應與學生簽定同意書。</a:t>
            </a:r>
            <a:endParaRPr lang="en-US" altLang="zh-TW" sz="1800" dirty="0" smtClean="0">
              <a:latin typeface="微軟正黑體" panose="020B0604030504040204" pitchFamily="34" charset="-120"/>
              <a:ea typeface="微軟正黑體" panose="020B0604030504040204" pitchFamily="34" charset="-120"/>
            </a:endParaRPr>
          </a:p>
        </p:txBody>
      </p:sp>
      <p:sp>
        <p:nvSpPr>
          <p:cNvPr id="15" name="圓角矩形 14"/>
          <p:cNvSpPr/>
          <p:nvPr/>
        </p:nvSpPr>
        <p:spPr bwMode="auto">
          <a:xfrm>
            <a:off x="7898419" y="2290845"/>
            <a:ext cx="3794345" cy="868077"/>
          </a:xfrm>
          <a:prstGeom prst="roundRect">
            <a:avLst>
              <a:gd name="adj" fmla="val 18077"/>
            </a:avLst>
          </a:prstGeom>
          <a:solidFill>
            <a:schemeClr val="accent5">
              <a:lumMod val="20000"/>
              <a:lumOff val="80000"/>
              <a:alpha val="90000"/>
            </a:schemeClr>
          </a:solidFill>
          <a:ln>
            <a:solidFill>
              <a:srgbClr val="002060">
                <a:alpha val="90000"/>
              </a:srgbClr>
            </a:solidFill>
          </a:ln>
          <a:extLst/>
        </p:spPr>
        <p:style>
          <a:lnRef idx="2">
            <a:schemeClr val="accent5">
              <a:tint val="40000"/>
              <a:alpha val="90000"/>
              <a:hueOff val="0"/>
              <a:satOff val="0"/>
              <a:lumOff val="0"/>
              <a:alphaOff val="0"/>
            </a:schemeClr>
          </a:lnRef>
          <a:fillRef idx="1">
            <a:schemeClr val="accent5">
              <a:tint val="40000"/>
              <a:alpha val="90000"/>
              <a:hueOff val="0"/>
              <a:satOff val="0"/>
              <a:lumOff val="0"/>
              <a:alphaOff val="0"/>
            </a:schemeClr>
          </a:fillRef>
          <a:effectRef idx="0">
            <a:schemeClr val="accent5">
              <a:tint val="40000"/>
              <a:alpha val="90000"/>
              <a:hueOff val="0"/>
              <a:satOff val="0"/>
              <a:lumOff val="0"/>
              <a:alphaOff val="0"/>
            </a:schemeClr>
          </a:effectRef>
          <a:fontRef idx="minor">
            <a:schemeClr val="dk1">
              <a:hueOff val="0"/>
              <a:satOff val="0"/>
              <a:lumOff val="0"/>
              <a:alphaOff val="0"/>
            </a:schemeClr>
          </a:fontRef>
        </p:style>
        <p:txBody>
          <a:bodyPr lIns="90678" tIns="90678" rIns="120904" bIns="136017" spcCol="1270"/>
          <a:lstStyle/>
          <a:p>
            <a:pPr>
              <a:defRPr/>
            </a:pPr>
            <a:endParaRPr lang="zh-TW" altLang="en-US" dirty="0"/>
          </a:p>
        </p:txBody>
      </p:sp>
      <p:sp>
        <p:nvSpPr>
          <p:cNvPr id="16" name="文字方塊 2"/>
          <p:cNvSpPr txBox="1">
            <a:spLocks noChangeArrowheads="1"/>
          </p:cNvSpPr>
          <p:nvPr/>
        </p:nvSpPr>
        <p:spPr bwMode="auto">
          <a:xfrm>
            <a:off x="8114444" y="1762482"/>
            <a:ext cx="3096344" cy="45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9pPr>
          </a:lstStyle>
          <a:p>
            <a:pPr algn="ctr" eaLnBrk="1" hangingPunct="1">
              <a:lnSpc>
                <a:spcPts val="2800"/>
              </a:lnSpc>
              <a:spcBef>
                <a:spcPct val="0"/>
              </a:spcBef>
              <a:buFontTx/>
              <a:buNone/>
            </a:pPr>
            <a:r>
              <a:rPr lang="zh-TW" altLang="en-US" sz="2800" dirty="0" smtClean="0">
                <a:latin typeface="微軟正黑體" panose="020B0604030504040204" pitchFamily="34" charset="-120"/>
                <a:ea typeface="微軟正黑體" panose="020B0604030504040204" pitchFamily="34" charset="-120"/>
                <a:cs typeface="Arial" panose="020B0604020202020204" pitchFamily="34" charset="0"/>
              </a:rPr>
              <a:t>教育部獎學金</a:t>
            </a:r>
            <a:endParaRPr lang="zh-TW" altLang="en-US" sz="2800" dirty="0">
              <a:latin typeface="微軟正黑體" panose="020B0604030504040204" pitchFamily="34" charset="-120"/>
              <a:ea typeface="微軟正黑體" panose="020B0604030504040204" pitchFamily="34" charset="-120"/>
              <a:cs typeface="Arial" panose="020B0604020202020204" pitchFamily="34" charset="0"/>
            </a:endParaRPr>
          </a:p>
        </p:txBody>
      </p:sp>
      <p:sp>
        <p:nvSpPr>
          <p:cNvPr id="17" name="矩形 25"/>
          <p:cNvSpPr>
            <a:spLocks noChangeArrowheads="1"/>
          </p:cNvSpPr>
          <p:nvPr/>
        </p:nvSpPr>
        <p:spPr bwMode="auto">
          <a:xfrm>
            <a:off x="8247420" y="2527200"/>
            <a:ext cx="3384376" cy="425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defTabSz="755650">
              <a:spcBef>
                <a:spcPct val="20000"/>
              </a:spcBef>
              <a:buChar char="•"/>
              <a:defRPr kumimoji="1" sz="3200">
                <a:solidFill>
                  <a:schemeClr val="tx1"/>
                </a:solidFill>
                <a:latin typeface="Arial" panose="020B0604020202020204" pitchFamily="34" charset="0"/>
                <a:ea typeface="新細明體" panose="02020500000000000000" pitchFamily="18" charset="-120"/>
              </a:defRPr>
            </a:lvl1pPr>
            <a:lvl2pPr marL="271463" indent="-271463" defTabSz="755650">
              <a:spcBef>
                <a:spcPct val="20000"/>
              </a:spcBef>
              <a:buChar char="–"/>
              <a:defRPr kumimoji="1" sz="2800">
                <a:solidFill>
                  <a:schemeClr val="tx1"/>
                </a:solidFill>
                <a:latin typeface="Arial" panose="020B0604020202020204" pitchFamily="34" charset="0"/>
                <a:ea typeface="新細明體" panose="02020500000000000000" pitchFamily="18" charset="-120"/>
              </a:defRPr>
            </a:lvl2pPr>
            <a:lvl3pPr marL="1143000" indent="-228600" defTabSz="755650">
              <a:spcBef>
                <a:spcPct val="20000"/>
              </a:spcBef>
              <a:buChar char="•"/>
              <a:defRPr kumimoji="1" sz="2400">
                <a:solidFill>
                  <a:schemeClr val="tx1"/>
                </a:solidFill>
                <a:latin typeface="Arial" panose="020B0604020202020204" pitchFamily="34" charset="0"/>
                <a:ea typeface="新細明體" panose="02020500000000000000" pitchFamily="18" charset="-120"/>
              </a:defRPr>
            </a:lvl3pPr>
            <a:lvl4pPr marL="1600200" indent="-228600" defTabSz="755650">
              <a:spcBef>
                <a:spcPct val="20000"/>
              </a:spcBef>
              <a:buChar char="–"/>
              <a:defRPr kumimoji="1" sz="2000">
                <a:solidFill>
                  <a:schemeClr val="tx1"/>
                </a:solidFill>
                <a:latin typeface="Arial" panose="020B0604020202020204" pitchFamily="34" charset="0"/>
                <a:ea typeface="新細明體" panose="02020500000000000000" pitchFamily="18" charset="-120"/>
              </a:defRPr>
            </a:lvl4pPr>
            <a:lvl5pPr marL="2057400" indent="-228600" defTabSz="755650">
              <a:spcBef>
                <a:spcPct val="20000"/>
              </a:spcBef>
              <a:buChar char="»"/>
              <a:defRPr kumimoji="1" sz="2000">
                <a:solidFill>
                  <a:schemeClr val="tx1"/>
                </a:solidFill>
                <a:latin typeface="Arial" panose="020B0604020202020204" pitchFamily="34" charset="0"/>
                <a:ea typeface="新細明體" panose="02020500000000000000" pitchFamily="18" charset="-120"/>
              </a:defRPr>
            </a:lvl5pPr>
            <a:lvl6pPr marL="2514600" indent="-228600" defTabSz="75565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6pPr>
            <a:lvl7pPr marL="2971800" indent="-228600" defTabSz="75565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7pPr>
            <a:lvl8pPr marL="3429000" indent="-228600" defTabSz="75565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8pPr>
            <a:lvl9pPr marL="3886200" indent="-228600" defTabSz="75565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9pPr>
          </a:lstStyle>
          <a:p>
            <a:pPr lvl="1" indent="-324000">
              <a:lnSpc>
                <a:spcPts val="2600"/>
              </a:lnSpc>
              <a:spcBef>
                <a:spcPts val="600"/>
              </a:spcBef>
              <a:spcAft>
                <a:spcPts val="0"/>
              </a:spcAft>
              <a:buFont typeface="Wingdings" pitchFamily="2" charset="2"/>
              <a:buChar char="l"/>
            </a:pPr>
            <a:r>
              <a:rPr lang="zh-TW" altLang="en-US" sz="1800" dirty="0" smtClean="0">
                <a:latin typeface="微軟正黑體" panose="020B0604030504040204" pitchFamily="34" charset="-120"/>
                <a:ea typeface="微軟正黑體" panose="020B0604030504040204" pitchFamily="34" charset="-120"/>
              </a:rPr>
              <a:t>每人每年新臺幣</a:t>
            </a:r>
            <a:r>
              <a:rPr lang="en-US" altLang="zh-TW" sz="1800" dirty="0" smtClean="0">
                <a:latin typeface="微軟正黑體" panose="020B0604030504040204" pitchFamily="34" charset="-120"/>
                <a:ea typeface="微軟正黑體" panose="020B0604030504040204" pitchFamily="34" charset="-120"/>
              </a:rPr>
              <a:t>20</a:t>
            </a:r>
            <a:r>
              <a:rPr lang="zh-TW" altLang="en-US" sz="1800" dirty="0" smtClean="0">
                <a:latin typeface="微軟正黑體" panose="020B0604030504040204" pitchFamily="34" charset="-120"/>
                <a:ea typeface="微軟正黑體" panose="020B0604030504040204" pitchFamily="34" charset="-120"/>
              </a:rPr>
              <a:t>萬元</a:t>
            </a:r>
            <a:endParaRPr lang="en-US" altLang="zh-TW" sz="1800" dirty="0" smtClean="0">
              <a:latin typeface="微軟正黑體" panose="020B0604030504040204" pitchFamily="34" charset="-120"/>
              <a:ea typeface="微軟正黑體" panose="020B0604030504040204" pitchFamily="34" charset="-120"/>
            </a:endParaRPr>
          </a:p>
        </p:txBody>
      </p:sp>
      <p:sp>
        <p:nvSpPr>
          <p:cNvPr id="18" name="圓角矩形 17"/>
          <p:cNvSpPr/>
          <p:nvPr/>
        </p:nvSpPr>
        <p:spPr bwMode="auto">
          <a:xfrm>
            <a:off x="7898419" y="4099161"/>
            <a:ext cx="3794345" cy="2114826"/>
          </a:xfrm>
          <a:prstGeom prst="roundRect">
            <a:avLst>
              <a:gd name="adj" fmla="val 18077"/>
            </a:avLst>
          </a:prstGeom>
          <a:solidFill>
            <a:schemeClr val="accent5">
              <a:lumMod val="20000"/>
              <a:lumOff val="80000"/>
              <a:alpha val="90000"/>
            </a:schemeClr>
          </a:solidFill>
          <a:ln>
            <a:solidFill>
              <a:srgbClr val="002060">
                <a:alpha val="90000"/>
              </a:srgbClr>
            </a:solidFill>
          </a:ln>
          <a:extLst/>
        </p:spPr>
        <p:style>
          <a:lnRef idx="2">
            <a:schemeClr val="accent5">
              <a:tint val="40000"/>
              <a:alpha val="90000"/>
              <a:hueOff val="0"/>
              <a:satOff val="0"/>
              <a:lumOff val="0"/>
              <a:alphaOff val="0"/>
            </a:schemeClr>
          </a:lnRef>
          <a:fillRef idx="1">
            <a:schemeClr val="accent5">
              <a:tint val="40000"/>
              <a:alpha val="90000"/>
              <a:hueOff val="0"/>
              <a:satOff val="0"/>
              <a:lumOff val="0"/>
              <a:alphaOff val="0"/>
            </a:schemeClr>
          </a:fillRef>
          <a:effectRef idx="0">
            <a:schemeClr val="accent5">
              <a:tint val="40000"/>
              <a:alpha val="90000"/>
              <a:hueOff val="0"/>
              <a:satOff val="0"/>
              <a:lumOff val="0"/>
              <a:alphaOff val="0"/>
            </a:schemeClr>
          </a:effectRef>
          <a:fontRef idx="minor">
            <a:schemeClr val="dk1">
              <a:hueOff val="0"/>
              <a:satOff val="0"/>
              <a:lumOff val="0"/>
              <a:alphaOff val="0"/>
            </a:schemeClr>
          </a:fontRef>
        </p:style>
        <p:txBody>
          <a:bodyPr lIns="90678" tIns="90678" rIns="120904" bIns="136017" spcCol="1270"/>
          <a:lstStyle/>
          <a:p>
            <a:pPr>
              <a:defRPr/>
            </a:pPr>
            <a:endParaRPr lang="zh-TW" altLang="en-US" dirty="0"/>
          </a:p>
        </p:txBody>
      </p:sp>
      <p:sp>
        <p:nvSpPr>
          <p:cNvPr id="19" name="文字方塊 2"/>
          <p:cNvSpPr txBox="1">
            <a:spLocks noChangeArrowheads="1"/>
          </p:cNvSpPr>
          <p:nvPr/>
        </p:nvSpPr>
        <p:spPr bwMode="auto">
          <a:xfrm>
            <a:off x="8200042" y="3540836"/>
            <a:ext cx="3096344" cy="45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9pPr>
          </a:lstStyle>
          <a:p>
            <a:pPr algn="ctr" eaLnBrk="1" hangingPunct="1">
              <a:lnSpc>
                <a:spcPts val="2800"/>
              </a:lnSpc>
              <a:spcBef>
                <a:spcPct val="0"/>
              </a:spcBef>
              <a:buFontTx/>
              <a:buNone/>
            </a:pPr>
            <a:r>
              <a:rPr lang="zh-TW" altLang="en-US" sz="2800" dirty="0" smtClean="0">
                <a:latin typeface="微軟正黑體" panose="020B0604030504040204" pitchFamily="34" charset="-120"/>
                <a:ea typeface="微軟正黑體" panose="020B0604030504040204" pitchFamily="34" charset="-120"/>
                <a:cs typeface="Arial" panose="020B0604020202020204" pitchFamily="34" charset="0"/>
              </a:rPr>
              <a:t>學校及企業經費</a:t>
            </a:r>
            <a:endParaRPr lang="zh-TW" altLang="en-US" sz="2800" dirty="0">
              <a:latin typeface="微軟正黑體" panose="020B0604030504040204" pitchFamily="34" charset="-120"/>
              <a:ea typeface="微軟正黑體" panose="020B0604030504040204" pitchFamily="34" charset="-120"/>
              <a:cs typeface="Arial" panose="020B0604020202020204" pitchFamily="34" charset="0"/>
            </a:endParaRPr>
          </a:p>
        </p:txBody>
      </p:sp>
      <p:sp>
        <p:nvSpPr>
          <p:cNvPr id="20" name="矩形 25"/>
          <p:cNvSpPr>
            <a:spLocks noChangeArrowheads="1"/>
          </p:cNvSpPr>
          <p:nvPr/>
        </p:nvSpPr>
        <p:spPr bwMode="auto">
          <a:xfrm>
            <a:off x="8216711" y="4336728"/>
            <a:ext cx="3384376" cy="1656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defTabSz="755650">
              <a:spcBef>
                <a:spcPct val="20000"/>
              </a:spcBef>
              <a:buChar char="•"/>
              <a:defRPr kumimoji="1" sz="3200">
                <a:solidFill>
                  <a:schemeClr val="tx1"/>
                </a:solidFill>
                <a:latin typeface="Arial" panose="020B0604020202020204" pitchFamily="34" charset="0"/>
                <a:ea typeface="新細明體" panose="02020500000000000000" pitchFamily="18" charset="-120"/>
              </a:defRPr>
            </a:lvl1pPr>
            <a:lvl2pPr marL="271463" indent="-271463" defTabSz="755650">
              <a:spcBef>
                <a:spcPct val="20000"/>
              </a:spcBef>
              <a:buChar char="–"/>
              <a:defRPr kumimoji="1" sz="2800">
                <a:solidFill>
                  <a:schemeClr val="tx1"/>
                </a:solidFill>
                <a:latin typeface="Arial" panose="020B0604020202020204" pitchFamily="34" charset="0"/>
                <a:ea typeface="新細明體" panose="02020500000000000000" pitchFamily="18" charset="-120"/>
              </a:defRPr>
            </a:lvl2pPr>
            <a:lvl3pPr marL="1143000" indent="-228600" defTabSz="755650">
              <a:spcBef>
                <a:spcPct val="20000"/>
              </a:spcBef>
              <a:buChar char="•"/>
              <a:defRPr kumimoji="1" sz="2400">
                <a:solidFill>
                  <a:schemeClr val="tx1"/>
                </a:solidFill>
                <a:latin typeface="Arial" panose="020B0604020202020204" pitchFamily="34" charset="0"/>
                <a:ea typeface="新細明體" panose="02020500000000000000" pitchFamily="18" charset="-120"/>
              </a:defRPr>
            </a:lvl3pPr>
            <a:lvl4pPr marL="1600200" indent="-228600" defTabSz="755650">
              <a:spcBef>
                <a:spcPct val="20000"/>
              </a:spcBef>
              <a:buChar char="–"/>
              <a:defRPr kumimoji="1" sz="2000">
                <a:solidFill>
                  <a:schemeClr val="tx1"/>
                </a:solidFill>
                <a:latin typeface="Arial" panose="020B0604020202020204" pitchFamily="34" charset="0"/>
                <a:ea typeface="新細明體" panose="02020500000000000000" pitchFamily="18" charset="-120"/>
              </a:defRPr>
            </a:lvl4pPr>
            <a:lvl5pPr marL="2057400" indent="-228600" defTabSz="755650">
              <a:spcBef>
                <a:spcPct val="20000"/>
              </a:spcBef>
              <a:buChar char="»"/>
              <a:defRPr kumimoji="1" sz="2000">
                <a:solidFill>
                  <a:schemeClr val="tx1"/>
                </a:solidFill>
                <a:latin typeface="Arial" panose="020B0604020202020204" pitchFamily="34" charset="0"/>
                <a:ea typeface="新細明體" panose="02020500000000000000" pitchFamily="18" charset="-120"/>
              </a:defRPr>
            </a:lvl5pPr>
            <a:lvl6pPr marL="2514600" indent="-228600" defTabSz="75565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6pPr>
            <a:lvl7pPr marL="2971800" indent="-228600" defTabSz="75565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7pPr>
            <a:lvl8pPr marL="3429000" indent="-228600" defTabSz="75565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8pPr>
            <a:lvl9pPr marL="3886200" indent="-228600" defTabSz="75565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9pPr>
          </a:lstStyle>
          <a:p>
            <a:pPr lvl="1" indent="-324000">
              <a:lnSpc>
                <a:spcPts val="2600"/>
              </a:lnSpc>
              <a:spcBef>
                <a:spcPts val="600"/>
              </a:spcBef>
              <a:spcAft>
                <a:spcPts val="0"/>
              </a:spcAft>
              <a:buFont typeface="Wingdings" pitchFamily="2" charset="2"/>
              <a:buChar char="l"/>
            </a:pPr>
            <a:r>
              <a:rPr lang="zh-TW" altLang="en-US" sz="1800" dirty="0" smtClean="0">
                <a:latin typeface="微軟正黑體" panose="020B0604030504040204" pitchFamily="34" charset="-120"/>
                <a:ea typeface="微軟正黑體" panose="020B0604030504040204" pitchFamily="34" charset="-120"/>
              </a:rPr>
              <a:t>負責其他教學、研發經費。</a:t>
            </a:r>
            <a:endParaRPr lang="en-US" altLang="zh-TW" sz="1800" dirty="0" smtClean="0">
              <a:latin typeface="微軟正黑體" panose="020B0604030504040204" pitchFamily="34" charset="-120"/>
              <a:ea typeface="微軟正黑體" panose="020B0604030504040204" pitchFamily="34" charset="-120"/>
            </a:endParaRPr>
          </a:p>
          <a:p>
            <a:pPr lvl="1" indent="-324000">
              <a:lnSpc>
                <a:spcPts val="2600"/>
              </a:lnSpc>
              <a:spcBef>
                <a:spcPts val="600"/>
              </a:spcBef>
              <a:spcAft>
                <a:spcPts val="0"/>
              </a:spcAft>
              <a:buFont typeface="Wingdings" pitchFamily="2" charset="2"/>
              <a:buChar char="l"/>
            </a:pPr>
            <a:r>
              <a:rPr lang="zh-TW" altLang="en-US" sz="1800" dirty="0" smtClean="0">
                <a:latin typeface="微軟正黑體" panose="020B0604030504040204" pitchFamily="34" charset="-120"/>
                <a:ea typeface="微軟正黑體" panose="020B0604030504040204" pitchFamily="34" charset="-120"/>
              </a:rPr>
              <a:t>學校校內博士獎學金</a:t>
            </a:r>
            <a:endParaRPr lang="en-US" altLang="zh-TW" sz="1800" dirty="0" smtClean="0">
              <a:latin typeface="微軟正黑體" panose="020B0604030504040204" pitchFamily="34" charset="-120"/>
              <a:ea typeface="微軟正黑體" panose="020B0604030504040204" pitchFamily="34" charset="-120"/>
            </a:endParaRPr>
          </a:p>
          <a:p>
            <a:pPr lvl="1" indent="-324000">
              <a:lnSpc>
                <a:spcPts val="2600"/>
              </a:lnSpc>
              <a:spcBef>
                <a:spcPts val="600"/>
              </a:spcBef>
              <a:spcAft>
                <a:spcPts val="0"/>
              </a:spcAft>
              <a:buFont typeface="Wingdings" pitchFamily="2" charset="2"/>
              <a:buChar char="l"/>
            </a:pPr>
            <a:r>
              <a:rPr lang="zh-TW" altLang="en-US" sz="1800" dirty="0" smtClean="0">
                <a:latin typeface="微軟正黑體" panose="020B0604030504040204" pitchFamily="34" charset="-120"/>
                <a:ea typeface="微軟正黑體" panose="020B0604030504040204" pitchFamily="34" charset="-120"/>
              </a:rPr>
              <a:t>企業另提供之獎學金</a:t>
            </a:r>
            <a:endParaRPr lang="en-US" altLang="zh-TW" sz="1800" dirty="0" smtClean="0">
              <a:latin typeface="微軟正黑體" panose="020B0604030504040204" pitchFamily="34" charset="-120"/>
              <a:ea typeface="微軟正黑體" panose="020B0604030504040204" pitchFamily="34" charset="-120"/>
            </a:endParaRPr>
          </a:p>
          <a:p>
            <a:pPr lvl="1" indent="-324000">
              <a:lnSpc>
                <a:spcPts val="2600"/>
              </a:lnSpc>
              <a:spcBef>
                <a:spcPts val="600"/>
              </a:spcBef>
              <a:spcAft>
                <a:spcPts val="0"/>
              </a:spcAft>
              <a:buFont typeface="Wingdings" pitchFamily="2" charset="2"/>
              <a:buChar char="l"/>
            </a:pPr>
            <a:r>
              <a:rPr lang="zh-TW" altLang="en-US" sz="1800" u="sng" dirty="0" smtClean="0">
                <a:solidFill>
                  <a:srgbClr val="FF0000"/>
                </a:solidFill>
                <a:latin typeface="微軟正黑體" panose="020B0604030504040204" pitchFamily="34" charset="-120"/>
                <a:ea typeface="微軟正黑體" panose="020B0604030504040204" pitchFamily="34" charset="-120"/>
              </a:rPr>
              <a:t>業師之相關費</a:t>
            </a:r>
            <a:r>
              <a:rPr lang="zh-TW" altLang="en-US" sz="1800" u="sng" dirty="0">
                <a:solidFill>
                  <a:srgbClr val="FF0000"/>
                </a:solidFill>
                <a:latin typeface="微軟正黑體" panose="020B0604030504040204" pitchFamily="34" charset="-120"/>
                <a:ea typeface="微軟正黑體" panose="020B0604030504040204" pitchFamily="34" charset="-120"/>
              </a:rPr>
              <a:t>用</a:t>
            </a:r>
            <a:endParaRPr lang="en-US" altLang="zh-TW" sz="1800" u="sng" dirty="0" smtClean="0">
              <a:solidFill>
                <a:srgbClr val="FF0000"/>
              </a:solidFill>
              <a:latin typeface="微軟正黑體" panose="020B0604030504040204" pitchFamily="34" charset="-120"/>
              <a:ea typeface="微軟正黑體" panose="020B0604030504040204" pitchFamily="34" charset="-120"/>
            </a:endParaRPr>
          </a:p>
        </p:txBody>
      </p:sp>
      <p:sp>
        <p:nvSpPr>
          <p:cNvPr id="3" name="投影片編號版面配置區 2"/>
          <p:cNvSpPr>
            <a:spLocks noGrp="1"/>
          </p:cNvSpPr>
          <p:nvPr>
            <p:ph type="sldNum" sz="quarter" idx="12"/>
          </p:nvPr>
        </p:nvSpPr>
        <p:spPr/>
        <p:txBody>
          <a:bodyPr/>
          <a:lstStyle/>
          <a:p>
            <a:fld id="{D57F1E4F-1CFF-5643-939E-217C01CDF565}" type="slidenum">
              <a:rPr lang="en-US" smtClean="0"/>
              <a:pPr/>
              <a:t>15</a:t>
            </a:fld>
            <a:endParaRPr lang="en-US" dirty="0"/>
          </a:p>
        </p:txBody>
      </p:sp>
    </p:spTree>
    <p:extLst>
      <p:ext uri="{BB962C8B-B14F-4D97-AF65-F5344CB8AC3E}">
        <p14:creationId xmlns:p14="http://schemas.microsoft.com/office/powerpoint/2010/main" val="182235289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1705732" y="416529"/>
            <a:ext cx="4542377" cy="864096"/>
          </a:xfrm>
        </p:spPr>
        <p:txBody>
          <a:bodyPr/>
          <a:lstStyle/>
          <a:p>
            <a:pPr algn="l"/>
            <a:r>
              <a:rPr lang="zh-TW" altLang="en-US" sz="4000" b="1" dirty="0" smtClean="0">
                <a:latin typeface="微軟正黑體" panose="020B0604030504040204" pitchFamily="34" charset="-120"/>
                <a:ea typeface="微軟正黑體" panose="020B0604030504040204" pitchFamily="34" charset="-120"/>
              </a:rPr>
              <a:t>一般辦理時程</a:t>
            </a:r>
            <a:endParaRPr lang="ja-JP" altLang="en-US" sz="4000" b="1" dirty="0">
              <a:latin typeface="微軟正黑體" panose="020B0604030504040204" pitchFamily="34" charset="-120"/>
              <a:ea typeface="微軟正黑體" panose="020B0604030504040204" pitchFamily="34" charset="-120"/>
            </a:endParaRPr>
          </a:p>
        </p:txBody>
      </p:sp>
      <p:cxnSp>
        <p:nvCxnSpPr>
          <p:cNvPr id="6" name="直線接點 5"/>
          <p:cNvCxnSpPr/>
          <p:nvPr/>
        </p:nvCxnSpPr>
        <p:spPr>
          <a:xfrm>
            <a:off x="1705732" y="1276147"/>
            <a:ext cx="10157254" cy="0"/>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8" name="Picture 17" descr="教育部logo"/>
          <p:cNvPicPr>
            <a:picLocks noChangeAspect="1" noChangeArrowheads="1"/>
          </p:cNvPicPr>
          <p:nvPr/>
        </p:nvPicPr>
        <p:blipFill>
          <a:blip r:embed="rId3" cstate="print">
            <a:clrChange>
              <a:clrFrom>
                <a:srgbClr val="FFFFFF"/>
              </a:clrFrom>
              <a:clrTo>
                <a:srgbClr val="FFFFFF">
                  <a:alpha val="0"/>
                </a:srgbClr>
              </a:clrTo>
            </a:clrChange>
            <a:lum bright="-10000"/>
            <a:extLst>
              <a:ext uri="{28A0092B-C50C-407E-A947-70E740481C1C}">
                <a14:useLocalDpi xmlns:a14="http://schemas.microsoft.com/office/drawing/2010/main" val="0"/>
              </a:ext>
            </a:extLst>
          </a:blip>
          <a:srcRect/>
          <a:stretch>
            <a:fillRect/>
          </a:stretch>
        </p:blipFill>
        <p:spPr bwMode="auto">
          <a:xfrm>
            <a:off x="512653" y="296744"/>
            <a:ext cx="1193079" cy="110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群組 4"/>
          <p:cNvGrpSpPr/>
          <p:nvPr/>
        </p:nvGrpSpPr>
        <p:grpSpPr>
          <a:xfrm>
            <a:off x="1396188" y="2346621"/>
            <a:ext cx="10677664" cy="3318821"/>
            <a:chOff x="1346760" y="2536088"/>
            <a:chExt cx="10677664" cy="3318821"/>
          </a:xfrm>
        </p:grpSpPr>
        <p:sp>
          <p:nvSpPr>
            <p:cNvPr id="12" name="圓角矩形 11"/>
            <p:cNvSpPr/>
            <p:nvPr/>
          </p:nvSpPr>
          <p:spPr bwMode="auto">
            <a:xfrm>
              <a:off x="2081419" y="3068902"/>
              <a:ext cx="1363906" cy="981462"/>
            </a:xfrm>
            <a:prstGeom prst="roundRect">
              <a:avLst>
                <a:gd name="adj" fmla="val 18077"/>
              </a:avLst>
            </a:prstGeom>
            <a:solidFill>
              <a:schemeClr val="accent5">
                <a:lumMod val="20000"/>
                <a:lumOff val="80000"/>
                <a:alpha val="90000"/>
              </a:schemeClr>
            </a:solidFill>
            <a:ln>
              <a:solidFill>
                <a:srgbClr val="002060">
                  <a:alpha val="90000"/>
                </a:srgbClr>
              </a:solidFill>
            </a:ln>
            <a:extLst/>
          </p:spPr>
          <p:style>
            <a:lnRef idx="2">
              <a:schemeClr val="accent5">
                <a:tint val="40000"/>
                <a:alpha val="90000"/>
                <a:hueOff val="0"/>
                <a:satOff val="0"/>
                <a:lumOff val="0"/>
                <a:alphaOff val="0"/>
              </a:schemeClr>
            </a:lnRef>
            <a:fillRef idx="1">
              <a:schemeClr val="accent5">
                <a:tint val="40000"/>
                <a:alpha val="90000"/>
                <a:hueOff val="0"/>
                <a:satOff val="0"/>
                <a:lumOff val="0"/>
                <a:alphaOff val="0"/>
              </a:schemeClr>
            </a:fillRef>
            <a:effectRef idx="0">
              <a:schemeClr val="accent5">
                <a:tint val="40000"/>
                <a:alpha val="90000"/>
                <a:hueOff val="0"/>
                <a:satOff val="0"/>
                <a:lumOff val="0"/>
                <a:alphaOff val="0"/>
              </a:schemeClr>
            </a:effectRef>
            <a:fontRef idx="minor">
              <a:schemeClr val="dk1">
                <a:hueOff val="0"/>
                <a:satOff val="0"/>
                <a:lumOff val="0"/>
                <a:alphaOff val="0"/>
              </a:schemeClr>
            </a:fontRef>
          </p:style>
          <p:txBody>
            <a:bodyPr lIns="90678" tIns="90678" rIns="120904" bIns="136017" spcCol="1270"/>
            <a:lstStyle/>
            <a:p>
              <a:pPr algn="ctr">
                <a:defRPr/>
              </a:pPr>
              <a:r>
                <a:rPr lang="zh-TW" altLang="en-US" sz="2200" dirty="0" smtClean="0">
                  <a:latin typeface="微軟正黑體" panose="020B0604030504040204" pitchFamily="34" charset="-120"/>
                  <a:ea typeface="微軟正黑體" panose="020B0604030504040204" pitchFamily="34" charset="-120"/>
                </a:rPr>
                <a:t>辦理說明會</a:t>
              </a:r>
              <a:endParaRPr lang="zh-TW" altLang="en-US" sz="2200" dirty="0">
                <a:latin typeface="微軟正黑體" panose="020B0604030504040204" pitchFamily="34" charset="-120"/>
                <a:ea typeface="微軟正黑體" panose="020B0604030504040204" pitchFamily="34" charset="-120"/>
              </a:endParaRPr>
            </a:p>
          </p:txBody>
        </p:sp>
        <p:sp>
          <p:nvSpPr>
            <p:cNvPr id="15" name="圓角矩形 14"/>
            <p:cNvSpPr/>
            <p:nvPr/>
          </p:nvSpPr>
          <p:spPr bwMode="auto">
            <a:xfrm>
              <a:off x="4108140" y="3068902"/>
              <a:ext cx="1732487" cy="981462"/>
            </a:xfrm>
            <a:prstGeom prst="roundRect">
              <a:avLst>
                <a:gd name="adj" fmla="val 18077"/>
              </a:avLst>
            </a:prstGeom>
            <a:solidFill>
              <a:schemeClr val="accent5">
                <a:lumMod val="20000"/>
                <a:lumOff val="80000"/>
                <a:alpha val="90000"/>
              </a:schemeClr>
            </a:solidFill>
            <a:ln>
              <a:solidFill>
                <a:srgbClr val="002060">
                  <a:alpha val="90000"/>
                </a:srgbClr>
              </a:solidFill>
            </a:ln>
            <a:extLst/>
          </p:spPr>
          <p:style>
            <a:lnRef idx="2">
              <a:schemeClr val="accent5">
                <a:tint val="40000"/>
                <a:alpha val="90000"/>
                <a:hueOff val="0"/>
                <a:satOff val="0"/>
                <a:lumOff val="0"/>
                <a:alphaOff val="0"/>
              </a:schemeClr>
            </a:lnRef>
            <a:fillRef idx="1">
              <a:schemeClr val="accent5">
                <a:tint val="40000"/>
                <a:alpha val="90000"/>
                <a:hueOff val="0"/>
                <a:satOff val="0"/>
                <a:lumOff val="0"/>
                <a:alphaOff val="0"/>
              </a:schemeClr>
            </a:fillRef>
            <a:effectRef idx="0">
              <a:schemeClr val="accent5">
                <a:tint val="40000"/>
                <a:alpha val="90000"/>
                <a:hueOff val="0"/>
                <a:satOff val="0"/>
                <a:lumOff val="0"/>
                <a:alphaOff val="0"/>
              </a:schemeClr>
            </a:effectRef>
            <a:fontRef idx="minor">
              <a:schemeClr val="dk1">
                <a:hueOff val="0"/>
                <a:satOff val="0"/>
                <a:lumOff val="0"/>
                <a:alphaOff val="0"/>
              </a:schemeClr>
            </a:fontRef>
          </p:style>
          <p:txBody>
            <a:bodyPr lIns="90678" tIns="90678" rIns="120904" bIns="136017" spcCol="1270"/>
            <a:lstStyle/>
            <a:p>
              <a:pPr algn="ctr">
                <a:defRPr/>
              </a:pPr>
              <a:r>
                <a:rPr lang="zh-TW" altLang="en-US" sz="2200" dirty="0" smtClean="0">
                  <a:latin typeface="微軟正黑體" panose="020B0604030504040204" pitchFamily="34" charset="-120"/>
                  <a:ea typeface="微軟正黑體" panose="020B0604030504040204" pitchFamily="34" charset="-120"/>
                </a:rPr>
                <a:t>繳交當年度計畫申請</a:t>
              </a:r>
              <a:endParaRPr lang="zh-TW" altLang="en-US" sz="1600" dirty="0">
                <a:latin typeface="微軟正黑體" panose="020B0604030504040204" pitchFamily="34" charset="-120"/>
                <a:ea typeface="微軟正黑體" panose="020B0604030504040204" pitchFamily="34" charset="-120"/>
              </a:endParaRPr>
            </a:p>
          </p:txBody>
        </p:sp>
        <p:sp>
          <p:nvSpPr>
            <p:cNvPr id="16" name="圓角矩形 15"/>
            <p:cNvSpPr/>
            <p:nvPr/>
          </p:nvSpPr>
          <p:spPr bwMode="auto">
            <a:xfrm>
              <a:off x="1405289" y="4873447"/>
              <a:ext cx="2581826" cy="981462"/>
            </a:xfrm>
            <a:prstGeom prst="roundRect">
              <a:avLst>
                <a:gd name="adj" fmla="val 18077"/>
              </a:avLst>
            </a:prstGeom>
            <a:solidFill>
              <a:schemeClr val="accent5">
                <a:lumMod val="20000"/>
                <a:lumOff val="80000"/>
                <a:alpha val="90000"/>
              </a:schemeClr>
            </a:solidFill>
            <a:ln>
              <a:solidFill>
                <a:srgbClr val="002060">
                  <a:alpha val="90000"/>
                </a:srgbClr>
              </a:solidFill>
            </a:ln>
            <a:extLst/>
          </p:spPr>
          <p:style>
            <a:lnRef idx="2">
              <a:schemeClr val="accent5">
                <a:tint val="40000"/>
                <a:alpha val="90000"/>
                <a:hueOff val="0"/>
                <a:satOff val="0"/>
                <a:lumOff val="0"/>
                <a:alphaOff val="0"/>
              </a:schemeClr>
            </a:lnRef>
            <a:fillRef idx="1">
              <a:schemeClr val="accent5">
                <a:tint val="40000"/>
                <a:alpha val="90000"/>
                <a:hueOff val="0"/>
                <a:satOff val="0"/>
                <a:lumOff val="0"/>
                <a:alphaOff val="0"/>
              </a:schemeClr>
            </a:fillRef>
            <a:effectRef idx="0">
              <a:schemeClr val="accent5">
                <a:tint val="40000"/>
                <a:alpha val="90000"/>
                <a:hueOff val="0"/>
                <a:satOff val="0"/>
                <a:lumOff val="0"/>
                <a:alphaOff val="0"/>
              </a:schemeClr>
            </a:effectRef>
            <a:fontRef idx="minor">
              <a:schemeClr val="dk1">
                <a:hueOff val="0"/>
                <a:satOff val="0"/>
                <a:lumOff val="0"/>
                <a:alphaOff val="0"/>
              </a:schemeClr>
            </a:fontRef>
          </p:style>
          <p:txBody>
            <a:bodyPr lIns="90678" tIns="90678" rIns="120904" bIns="136017" spcCol="1270" anchor="ctr"/>
            <a:lstStyle/>
            <a:p>
              <a:pPr algn="ctr">
                <a:defRPr/>
              </a:pPr>
              <a:r>
                <a:rPr lang="zh-TW" altLang="en-US" sz="2200" dirty="0" smtClean="0">
                  <a:latin typeface="微軟正黑體" panose="020B0604030504040204" pitchFamily="34" charset="-120"/>
                  <a:ea typeface="微軟正黑體" panose="020B0604030504040204" pitchFamily="34" charset="-120"/>
                </a:rPr>
                <a:t>機制提送校內會議</a:t>
              </a:r>
              <a:endParaRPr lang="en-US" altLang="zh-TW" sz="2200" dirty="0" smtClean="0">
                <a:latin typeface="微軟正黑體" panose="020B0604030504040204" pitchFamily="34" charset="-120"/>
                <a:ea typeface="微軟正黑體" panose="020B0604030504040204" pitchFamily="34" charset="-120"/>
              </a:endParaRPr>
            </a:p>
            <a:p>
              <a:pPr algn="ctr">
                <a:defRPr/>
              </a:pPr>
              <a:r>
                <a:rPr lang="en-US" altLang="zh-TW" sz="1400" dirty="0" smtClean="0">
                  <a:latin typeface="微軟正黑體" panose="020B0604030504040204" pitchFamily="34" charset="-120"/>
                  <a:ea typeface="微軟正黑體" panose="020B0604030504040204" pitchFamily="34" charset="-120"/>
                </a:rPr>
                <a:t>(</a:t>
              </a:r>
              <a:r>
                <a:rPr lang="zh-TW" altLang="en-US" sz="1400" dirty="0" smtClean="0">
                  <a:latin typeface="微軟正黑體" panose="020B0604030504040204" pitchFamily="34" charset="-120"/>
                  <a:ea typeface="微軟正黑體" panose="020B0604030504040204" pitchFamily="34" charset="-120"/>
                </a:rPr>
                <a:t>申設學程、修訂課程、修業辦法、畢業條件</a:t>
              </a:r>
              <a:r>
                <a:rPr lang="en-US" altLang="zh-TW" sz="1400" dirty="0" smtClean="0">
                  <a:latin typeface="微軟正黑體" panose="020B0604030504040204" pitchFamily="34" charset="-120"/>
                  <a:ea typeface="微軟正黑體" panose="020B0604030504040204" pitchFamily="34" charset="-120"/>
                </a:rPr>
                <a:t>)</a:t>
              </a:r>
              <a:endParaRPr lang="zh-TW" altLang="en-US" sz="1400" dirty="0">
                <a:latin typeface="微軟正黑體" panose="020B0604030504040204" pitchFamily="34" charset="-120"/>
                <a:ea typeface="微軟正黑體" panose="020B0604030504040204" pitchFamily="34" charset="-120"/>
              </a:endParaRPr>
            </a:p>
          </p:txBody>
        </p:sp>
        <p:sp>
          <p:nvSpPr>
            <p:cNvPr id="18" name="圓角矩形 17"/>
            <p:cNvSpPr/>
            <p:nvPr/>
          </p:nvSpPr>
          <p:spPr bwMode="auto">
            <a:xfrm>
              <a:off x="4778982" y="4861656"/>
              <a:ext cx="2005377" cy="981462"/>
            </a:xfrm>
            <a:prstGeom prst="roundRect">
              <a:avLst>
                <a:gd name="adj" fmla="val 18077"/>
              </a:avLst>
            </a:prstGeom>
            <a:solidFill>
              <a:schemeClr val="accent5">
                <a:lumMod val="20000"/>
                <a:lumOff val="80000"/>
                <a:alpha val="90000"/>
              </a:schemeClr>
            </a:solidFill>
            <a:ln>
              <a:solidFill>
                <a:srgbClr val="002060">
                  <a:alpha val="90000"/>
                </a:srgbClr>
              </a:solidFill>
            </a:ln>
            <a:extLst/>
          </p:spPr>
          <p:style>
            <a:lnRef idx="2">
              <a:schemeClr val="accent5">
                <a:tint val="40000"/>
                <a:alpha val="90000"/>
                <a:hueOff val="0"/>
                <a:satOff val="0"/>
                <a:lumOff val="0"/>
                <a:alphaOff val="0"/>
              </a:schemeClr>
            </a:lnRef>
            <a:fillRef idx="1">
              <a:schemeClr val="accent5">
                <a:tint val="40000"/>
                <a:alpha val="90000"/>
                <a:hueOff val="0"/>
                <a:satOff val="0"/>
                <a:lumOff val="0"/>
                <a:alphaOff val="0"/>
              </a:schemeClr>
            </a:fillRef>
            <a:effectRef idx="0">
              <a:schemeClr val="accent5">
                <a:tint val="40000"/>
                <a:alpha val="90000"/>
                <a:hueOff val="0"/>
                <a:satOff val="0"/>
                <a:lumOff val="0"/>
                <a:alphaOff val="0"/>
              </a:schemeClr>
            </a:effectRef>
            <a:fontRef idx="minor">
              <a:schemeClr val="dk1">
                <a:hueOff val="0"/>
                <a:satOff val="0"/>
                <a:lumOff val="0"/>
                <a:alphaOff val="0"/>
              </a:schemeClr>
            </a:fontRef>
          </p:style>
          <p:txBody>
            <a:bodyPr lIns="90678" tIns="90678" rIns="120904" bIns="136017" spcCol="1270" anchor="ctr"/>
            <a:lstStyle/>
            <a:p>
              <a:pPr algn="ctr">
                <a:defRPr/>
              </a:pPr>
              <a:r>
                <a:rPr lang="zh-TW" altLang="en-US" sz="2200" dirty="0" smtClean="0">
                  <a:latin typeface="微軟正黑體" panose="020B0604030504040204" pitchFamily="34" charset="-120"/>
                  <a:ea typeface="微軟正黑體" panose="020B0604030504040204" pitchFamily="34" charset="-120"/>
                </a:rPr>
                <a:t>年度成效考核</a:t>
              </a:r>
              <a:endParaRPr lang="en-US" altLang="zh-TW" sz="2200" dirty="0" smtClean="0">
                <a:latin typeface="微軟正黑體" panose="020B0604030504040204" pitchFamily="34" charset="-120"/>
                <a:ea typeface="微軟正黑體" panose="020B0604030504040204" pitchFamily="34" charset="-120"/>
              </a:endParaRPr>
            </a:p>
            <a:p>
              <a:pPr algn="ctr">
                <a:defRPr/>
              </a:pPr>
              <a:r>
                <a:rPr lang="en-US" altLang="zh-TW" sz="1200" dirty="0" smtClean="0">
                  <a:latin typeface="微軟正黑體" panose="020B0604030504040204" pitchFamily="34" charset="-120"/>
                  <a:ea typeface="微軟正黑體" panose="020B0604030504040204" pitchFamily="34" charset="-120"/>
                </a:rPr>
                <a:t>(</a:t>
              </a:r>
              <a:r>
                <a:rPr lang="zh-TW" altLang="en-US" sz="1200" dirty="0" smtClean="0">
                  <a:latin typeface="微軟正黑體" panose="020B0604030504040204" pitchFamily="34" charset="-120"/>
                  <a:ea typeface="微軟正黑體" panose="020B0604030504040204" pitchFamily="34" charset="-120"/>
                </a:rPr>
                <a:t>繳交期中執行報告書，並視需要辦理實地訪視</a:t>
              </a:r>
              <a:r>
                <a:rPr lang="en-US" altLang="zh-TW" sz="1200" dirty="0" smtClean="0">
                  <a:latin typeface="微軟正黑體" panose="020B0604030504040204" pitchFamily="34" charset="-120"/>
                  <a:ea typeface="微軟正黑體" panose="020B0604030504040204" pitchFamily="34" charset="-120"/>
                </a:rPr>
                <a:t>)</a:t>
              </a:r>
              <a:endParaRPr lang="zh-TW" altLang="en-US" sz="1200" dirty="0">
                <a:latin typeface="微軟正黑體" panose="020B0604030504040204" pitchFamily="34" charset="-120"/>
                <a:ea typeface="微軟正黑體" panose="020B0604030504040204" pitchFamily="34" charset="-120"/>
              </a:endParaRPr>
            </a:p>
          </p:txBody>
        </p:sp>
        <p:sp>
          <p:nvSpPr>
            <p:cNvPr id="19" name="圓角矩形 18"/>
            <p:cNvSpPr/>
            <p:nvPr/>
          </p:nvSpPr>
          <p:spPr bwMode="auto">
            <a:xfrm>
              <a:off x="7574293" y="4842643"/>
              <a:ext cx="2138118" cy="981462"/>
            </a:xfrm>
            <a:prstGeom prst="roundRect">
              <a:avLst>
                <a:gd name="adj" fmla="val 18077"/>
              </a:avLst>
            </a:prstGeom>
            <a:solidFill>
              <a:schemeClr val="accent5">
                <a:lumMod val="20000"/>
                <a:lumOff val="80000"/>
                <a:alpha val="90000"/>
              </a:schemeClr>
            </a:solidFill>
            <a:ln>
              <a:solidFill>
                <a:srgbClr val="002060">
                  <a:alpha val="90000"/>
                </a:srgbClr>
              </a:solidFill>
            </a:ln>
            <a:extLst/>
          </p:spPr>
          <p:style>
            <a:lnRef idx="2">
              <a:schemeClr val="accent5">
                <a:tint val="40000"/>
                <a:alpha val="90000"/>
                <a:hueOff val="0"/>
                <a:satOff val="0"/>
                <a:lumOff val="0"/>
                <a:alphaOff val="0"/>
              </a:schemeClr>
            </a:lnRef>
            <a:fillRef idx="1">
              <a:schemeClr val="accent5">
                <a:tint val="40000"/>
                <a:alpha val="90000"/>
                <a:hueOff val="0"/>
                <a:satOff val="0"/>
                <a:lumOff val="0"/>
                <a:alphaOff val="0"/>
              </a:schemeClr>
            </a:fillRef>
            <a:effectRef idx="0">
              <a:schemeClr val="accent5">
                <a:tint val="40000"/>
                <a:alpha val="90000"/>
                <a:hueOff val="0"/>
                <a:satOff val="0"/>
                <a:lumOff val="0"/>
                <a:alphaOff val="0"/>
              </a:schemeClr>
            </a:effectRef>
            <a:fontRef idx="minor">
              <a:schemeClr val="dk1">
                <a:hueOff val="0"/>
                <a:satOff val="0"/>
                <a:lumOff val="0"/>
                <a:alphaOff val="0"/>
              </a:schemeClr>
            </a:fontRef>
          </p:style>
          <p:txBody>
            <a:bodyPr lIns="90678" tIns="90678" rIns="120904" bIns="136017" spcCol="1270" anchor="ctr"/>
            <a:lstStyle/>
            <a:p>
              <a:pPr algn="ctr">
                <a:defRPr/>
              </a:pPr>
              <a:r>
                <a:rPr lang="zh-TW" altLang="en-US" sz="2000" dirty="0" smtClean="0">
                  <a:latin typeface="微軟正黑體" panose="020B0604030504040204" pitchFamily="34" charset="-120"/>
                  <a:ea typeface="微軟正黑體" panose="020B0604030504040204" pitchFamily="34" charset="-120"/>
                </a:rPr>
                <a:t>核定次一屆名額與修正計畫書</a:t>
              </a:r>
              <a:endParaRPr lang="zh-TW" altLang="en-US" sz="2000" dirty="0">
                <a:latin typeface="微軟正黑體" panose="020B0604030504040204" pitchFamily="34" charset="-120"/>
                <a:ea typeface="微軟正黑體" panose="020B0604030504040204" pitchFamily="34" charset="-120"/>
              </a:endParaRPr>
            </a:p>
          </p:txBody>
        </p:sp>
        <p:sp>
          <p:nvSpPr>
            <p:cNvPr id="20" name="文字方塊 19"/>
            <p:cNvSpPr txBox="1"/>
            <p:nvPr/>
          </p:nvSpPr>
          <p:spPr>
            <a:xfrm>
              <a:off x="2255567" y="2536088"/>
              <a:ext cx="864096" cy="400110"/>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lang="en-US" altLang="zh-TW" sz="2000" dirty="0" smtClean="0">
                  <a:latin typeface="微軟正黑體" panose="020B0604030504040204" pitchFamily="34" charset="-120"/>
                  <a:ea typeface="微軟正黑體" panose="020B0604030504040204" pitchFamily="34" charset="-120"/>
                </a:rPr>
                <a:t>3</a:t>
              </a:r>
              <a:r>
                <a:rPr lang="zh-TW" altLang="en-US" sz="2000" dirty="0" smtClean="0">
                  <a:latin typeface="微軟正黑體" panose="020B0604030504040204" pitchFamily="34" charset="-120"/>
                  <a:ea typeface="微軟正黑體" panose="020B0604030504040204" pitchFamily="34" charset="-120"/>
                </a:rPr>
                <a:t>月</a:t>
              </a:r>
              <a:endParaRPr lang="zh-TW" altLang="en-US" sz="2000" dirty="0">
                <a:latin typeface="微軟正黑體" panose="020B0604030504040204" pitchFamily="34" charset="-120"/>
                <a:ea typeface="微軟正黑體" panose="020B0604030504040204" pitchFamily="34" charset="-120"/>
              </a:endParaRPr>
            </a:p>
          </p:txBody>
        </p:sp>
        <p:sp>
          <p:nvSpPr>
            <p:cNvPr id="21" name="文字方塊 20"/>
            <p:cNvSpPr txBox="1"/>
            <p:nvPr/>
          </p:nvSpPr>
          <p:spPr>
            <a:xfrm>
              <a:off x="4570463" y="2536088"/>
              <a:ext cx="807839" cy="400110"/>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lang="en-US" altLang="zh-TW" sz="2000" dirty="0" smtClean="0">
                  <a:latin typeface="微軟正黑體" panose="020B0604030504040204" pitchFamily="34" charset="-120"/>
                  <a:ea typeface="微軟正黑體" panose="020B0604030504040204" pitchFamily="34" charset="-120"/>
                </a:rPr>
                <a:t>5</a:t>
              </a:r>
              <a:r>
                <a:rPr lang="zh-TW" altLang="en-US" sz="2000" dirty="0" smtClean="0">
                  <a:latin typeface="微軟正黑體" panose="020B0604030504040204" pitchFamily="34" charset="-120"/>
                  <a:ea typeface="微軟正黑體" panose="020B0604030504040204" pitchFamily="34" charset="-120"/>
                </a:rPr>
                <a:t>月</a:t>
              </a:r>
              <a:endParaRPr lang="zh-TW" altLang="en-US" sz="2000" dirty="0">
                <a:latin typeface="微軟正黑體" panose="020B0604030504040204" pitchFamily="34" charset="-120"/>
                <a:ea typeface="微軟正黑體" panose="020B0604030504040204" pitchFamily="34" charset="-120"/>
              </a:endParaRPr>
            </a:p>
          </p:txBody>
        </p:sp>
        <p:sp>
          <p:nvSpPr>
            <p:cNvPr id="22" name="文字方塊 21"/>
            <p:cNvSpPr txBox="1"/>
            <p:nvPr/>
          </p:nvSpPr>
          <p:spPr>
            <a:xfrm>
              <a:off x="2255567" y="4283599"/>
              <a:ext cx="864096" cy="400110"/>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lang="en-US" altLang="zh-TW" sz="2000" dirty="0" smtClean="0">
                  <a:latin typeface="微軟正黑體" panose="020B0604030504040204" pitchFamily="34" charset="-120"/>
                  <a:ea typeface="微軟正黑體" panose="020B0604030504040204" pitchFamily="34" charset="-120"/>
                </a:rPr>
                <a:t>12</a:t>
              </a:r>
              <a:r>
                <a:rPr lang="zh-TW" altLang="en-US" sz="2000" dirty="0" smtClean="0">
                  <a:latin typeface="微軟正黑體" panose="020B0604030504040204" pitchFamily="34" charset="-120"/>
                  <a:ea typeface="微軟正黑體" panose="020B0604030504040204" pitchFamily="34" charset="-120"/>
                </a:rPr>
                <a:t>月</a:t>
              </a:r>
              <a:endParaRPr lang="zh-TW" altLang="en-US" sz="2000" dirty="0">
                <a:latin typeface="微軟正黑體" panose="020B0604030504040204" pitchFamily="34" charset="-120"/>
                <a:ea typeface="微軟正黑體" panose="020B0604030504040204" pitchFamily="34" charset="-120"/>
              </a:endParaRPr>
            </a:p>
          </p:txBody>
        </p:sp>
        <p:sp>
          <p:nvSpPr>
            <p:cNvPr id="24" name="文字方塊 23"/>
            <p:cNvSpPr txBox="1"/>
            <p:nvPr/>
          </p:nvSpPr>
          <p:spPr>
            <a:xfrm>
              <a:off x="1346760" y="2551477"/>
              <a:ext cx="908807" cy="369332"/>
            </a:xfrm>
            <a:prstGeom prst="rect">
              <a:avLst/>
            </a:prstGeom>
            <a:noFill/>
          </p:spPr>
          <p:txBody>
            <a:bodyPr wrap="square" rtlCol="0">
              <a:spAutoFit/>
            </a:bodyPr>
            <a:lstStyle/>
            <a:p>
              <a:r>
                <a:rPr lang="zh-TW" altLang="en-US" dirty="0" smtClean="0">
                  <a:latin typeface="微軟正黑體" panose="020B0604030504040204" pitchFamily="34" charset="-120"/>
                  <a:ea typeface="微軟正黑體" panose="020B0604030504040204" pitchFamily="34" charset="-120"/>
                </a:rPr>
                <a:t>當年度</a:t>
              </a:r>
              <a:endParaRPr lang="zh-TW" altLang="en-US" dirty="0">
                <a:latin typeface="微軟正黑體" panose="020B0604030504040204" pitchFamily="34" charset="-120"/>
                <a:ea typeface="微軟正黑體" panose="020B0604030504040204" pitchFamily="34" charset="-120"/>
              </a:endParaRPr>
            </a:p>
          </p:txBody>
        </p:sp>
        <p:sp>
          <p:nvSpPr>
            <p:cNvPr id="25" name="文字方塊 24"/>
            <p:cNvSpPr txBox="1"/>
            <p:nvPr/>
          </p:nvSpPr>
          <p:spPr>
            <a:xfrm>
              <a:off x="4647246" y="4328160"/>
              <a:ext cx="908807" cy="369332"/>
            </a:xfrm>
            <a:prstGeom prst="rect">
              <a:avLst/>
            </a:prstGeom>
            <a:noFill/>
          </p:spPr>
          <p:txBody>
            <a:bodyPr wrap="square" rtlCol="0">
              <a:spAutoFit/>
            </a:bodyPr>
            <a:lstStyle/>
            <a:p>
              <a:r>
                <a:rPr lang="zh-TW" altLang="en-US" dirty="0" smtClean="0">
                  <a:latin typeface="微軟正黑體" panose="020B0604030504040204" pitchFamily="34" charset="-120"/>
                  <a:ea typeface="微軟正黑體" panose="020B0604030504040204" pitchFamily="34" charset="-120"/>
                </a:rPr>
                <a:t>隔年</a:t>
              </a:r>
              <a:endParaRPr lang="zh-TW" altLang="en-US" dirty="0">
                <a:latin typeface="微軟正黑體" panose="020B0604030504040204" pitchFamily="34" charset="-120"/>
                <a:ea typeface="微軟正黑體" panose="020B0604030504040204" pitchFamily="34" charset="-120"/>
              </a:endParaRPr>
            </a:p>
          </p:txBody>
        </p:sp>
        <p:sp>
          <p:nvSpPr>
            <p:cNvPr id="26" name="文字方塊 25"/>
            <p:cNvSpPr txBox="1"/>
            <p:nvPr/>
          </p:nvSpPr>
          <p:spPr>
            <a:xfrm>
              <a:off x="5334585" y="4288216"/>
              <a:ext cx="864096" cy="400110"/>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lang="en-US" altLang="zh-TW" sz="2000" dirty="0" smtClean="0">
                  <a:latin typeface="微軟正黑體" panose="020B0604030504040204" pitchFamily="34" charset="-120"/>
                  <a:ea typeface="微軟正黑體" panose="020B0604030504040204" pitchFamily="34" charset="-120"/>
                </a:rPr>
                <a:t>4-5</a:t>
              </a:r>
              <a:r>
                <a:rPr lang="zh-TW" altLang="en-US" sz="2000" dirty="0" smtClean="0">
                  <a:latin typeface="微軟正黑體" panose="020B0604030504040204" pitchFamily="34" charset="-120"/>
                  <a:ea typeface="微軟正黑體" panose="020B0604030504040204" pitchFamily="34" charset="-120"/>
                </a:rPr>
                <a:t>月</a:t>
              </a:r>
              <a:endParaRPr lang="zh-TW" altLang="en-US" sz="2000" dirty="0">
                <a:latin typeface="微軟正黑體" panose="020B0604030504040204" pitchFamily="34" charset="-120"/>
                <a:ea typeface="微軟正黑體" panose="020B0604030504040204" pitchFamily="34" charset="-120"/>
              </a:endParaRPr>
            </a:p>
          </p:txBody>
        </p:sp>
        <p:sp>
          <p:nvSpPr>
            <p:cNvPr id="27" name="文字方塊 26"/>
            <p:cNvSpPr txBox="1"/>
            <p:nvPr/>
          </p:nvSpPr>
          <p:spPr>
            <a:xfrm>
              <a:off x="8211304" y="4288216"/>
              <a:ext cx="864096" cy="400110"/>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lang="en-US" altLang="zh-TW" sz="2000" dirty="0">
                  <a:latin typeface="微軟正黑體" panose="020B0604030504040204" pitchFamily="34" charset="-120"/>
                  <a:ea typeface="微軟正黑體" panose="020B0604030504040204" pitchFamily="34" charset="-120"/>
                </a:rPr>
                <a:t>7</a:t>
              </a:r>
              <a:r>
                <a:rPr lang="zh-TW" altLang="en-US" sz="2000" dirty="0" smtClean="0">
                  <a:latin typeface="微軟正黑體" panose="020B0604030504040204" pitchFamily="34" charset="-120"/>
                  <a:ea typeface="微軟正黑體" panose="020B0604030504040204" pitchFamily="34" charset="-120"/>
                </a:rPr>
                <a:t>月</a:t>
              </a:r>
              <a:endParaRPr lang="zh-TW" altLang="en-US" sz="2000" dirty="0">
                <a:latin typeface="微軟正黑體" panose="020B0604030504040204" pitchFamily="34" charset="-120"/>
                <a:ea typeface="微軟正黑體" panose="020B0604030504040204" pitchFamily="34" charset="-120"/>
              </a:endParaRPr>
            </a:p>
          </p:txBody>
        </p:sp>
        <p:sp>
          <p:nvSpPr>
            <p:cNvPr id="28" name="向右箭號 27"/>
            <p:cNvSpPr/>
            <p:nvPr/>
          </p:nvSpPr>
          <p:spPr>
            <a:xfrm>
              <a:off x="3535583" y="3270109"/>
              <a:ext cx="523342" cy="467198"/>
            </a:xfrm>
            <a:prstGeom prst="rightArrow">
              <a:avLst/>
            </a:prstGeom>
            <a:solidFill>
              <a:srgbClr val="002060"/>
            </a:solidFill>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55347" tIns="155347" rIns="155347" bIns="155347" numCol="1" spcCol="1270" rtlCol="0" anchor="t" anchorCtr="0">
              <a:noAutofit/>
            </a:bodyPr>
            <a:lstStyle/>
            <a:p>
              <a:pPr marL="355600" indent="-355600" algn="ctr" defTabSz="1066800">
                <a:lnSpc>
                  <a:spcPct val="90000"/>
                </a:lnSpc>
                <a:spcBef>
                  <a:spcPct val="0"/>
                </a:spcBef>
                <a:spcAft>
                  <a:spcPct val="35000"/>
                </a:spcAft>
              </a:pPr>
              <a:endParaRPr lang="zh-TW" altLang="en-US" sz="2400" b="1" kern="1200" dirty="0" smtClean="0">
                <a:latin typeface="微軟正黑體" panose="020B0604030504040204" pitchFamily="34" charset="-120"/>
                <a:ea typeface="微軟正黑體" panose="020B0604030504040204" pitchFamily="34" charset="-120"/>
              </a:endParaRPr>
            </a:p>
          </p:txBody>
        </p:sp>
        <p:sp>
          <p:nvSpPr>
            <p:cNvPr id="29" name="向右箭號 28"/>
            <p:cNvSpPr/>
            <p:nvPr/>
          </p:nvSpPr>
          <p:spPr>
            <a:xfrm>
              <a:off x="5937010" y="3275736"/>
              <a:ext cx="523342" cy="467198"/>
            </a:xfrm>
            <a:prstGeom prst="rightArrow">
              <a:avLst/>
            </a:prstGeom>
            <a:solidFill>
              <a:srgbClr val="002060"/>
            </a:solidFill>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55347" tIns="155347" rIns="155347" bIns="155347" numCol="1" spcCol="1270" rtlCol="0" anchor="t" anchorCtr="0">
              <a:noAutofit/>
            </a:bodyPr>
            <a:lstStyle/>
            <a:p>
              <a:pPr marL="355600" indent="-355600" algn="ctr" defTabSz="1066800">
                <a:lnSpc>
                  <a:spcPct val="90000"/>
                </a:lnSpc>
                <a:spcBef>
                  <a:spcPct val="0"/>
                </a:spcBef>
                <a:spcAft>
                  <a:spcPct val="35000"/>
                </a:spcAft>
              </a:pPr>
              <a:endParaRPr lang="zh-TW" altLang="en-US" sz="2400" b="1" kern="1200" dirty="0" smtClean="0">
                <a:latin typeface="微軟正黑體" panose="020B0604030504040204" pitchFamily="34" charset="-120"/>
                <a:ea typeface="微軟正黑體" panose="020B0604030504040204" pitchFamily="34" charset="-120"/>
              </a:endParaRPr>
            </a:p>
          </p:txBody>
        </p:sp>
        <p:sp>
          <p:nvSpPr>
            <p:cNvPr id="30" name="向右箭號 29"/>
            <p:cNvSpPr/>
            <p:nvPr/>
          </p:nvSpPr>
          <p:spPr>
            <a:xfrm>
              <a:off x="6916095" y="5099775"/>
              <a:ext cx="523342" cy="467198"/>
            </a:xfrm>
            <a:prstGeom prst="rightArrow">
              <a:avLst/>
            </a:prstGeom>
            <a:solidFill>
              <a:srgbClr val="002060"/>
            </a:solidFill>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55347" tIns="155347" rIns="155347" bIns="155347" numCol="1" spcCol="1270" rtlCol="0" anchor="t" anchorCtr="0">
              <a:noAutofit/>
            </a:bodyPr>
            <a:lstStyle/>
            <a:p>
              <a:pPr marL="355600" indent="-355600" algn="ctr" defTabSz="1066800">
                <a:lnSpc>
                  <a:spcPct val="90000"/>
                </a:lnSpc>
                <a:spcBef>
                  <a:spcPct val="0"/>
                </a:spcBef>
                <a:spcAft>
                  <a:spcPct val="35000"/>
                </a:spcAft>
              </a:pPr>
              <a:endParaRPr lang="zh-TW" altLang="en-US" sz="2400" b="1" kern="1200" dirty="0" smtClean="0">
                <a:latin typeface="微軟正黑體" panose="020B0604030504040204" pitchFamily="34" charset="-120"/>
                <a:ea typeface="微軟正黑體" panose="020B0604030504040204" pitchFamily="34" charset="-120"/>
              </a:endParaRPr>
            </a:p>
          </p:txBody>
        </p:sp>
        <p:sp>
          <p:nvSpPr>
            <p:cNvPr id="31" name="向右箭號 30"/>
            <p:cNvSpPr/>
            <p:nvPr/>
          </p:nvSpPr>
          <p:spPr>
            <a:xfrm>
              <a:off x="4123904" y="5099775"/>
              <a:ext cx="523342" cy="467198"/>
            </a:xfrm>
            <a:prstGeom prst="rightArrow">
              <a:avLst/>
            </a:prstGeom>
            <a:solidFill>
              <a:srgbClr val="002060"/>
            </a:solidFill>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55347" tIns="155347" rIns="155347" bIns="155347" numCol="1" spcCol="1270" rtlCol="0" anchor="t" anchorCtr="0">
              <a:noAutofit/>
            </a:bodyPr>
            <a:lstStyle/>
            <a:p>
              <a:pPr marL="355600" indent="-355600" algn="ctr" defTabSz="1066800">
                <a:lnSpc>
                  <a:spcPct val="90000"/>
                </a:lnSpc>
                <a:spcBef>
                  <a:spcPct val="0"/>
                </a:spcBef>
                <a:spcAft>
                  <a:spcPct val="35000"/>
                </a:spcAft>
              </a:pPr>
              <a:endParaRPr lang="zh-TW" altLang="en-US" sz="2400" b="1" kern="1200" dirty="0" smtClean="0">
                <a:latin typeface="微軟正黑體" panose="020B0604030504040204" pitchFamily="34" charset="-120"/>
                <a:ea typeface="微軟正黑體" panose="020B0604030504040204" pitchFamily="34" charset="-120"/>
              </a:endParaRPr>
            </a:p>
          </p:txBody>
        </p:sp>
        <p:sp>
          <p:nvSpPr>
            <p:cNvPr id="32" name="向右箭號 31"/>
            <p:cNvSpPr/>
            <p:nvPr/>
          </p:nvSpPr>
          <p:spPr>
            <a:xfrm>
              <a:off x="8096556" y="3270109"/>
              <a:ext cx="523342" cy="467198"/>
            </a:xfrm>
            <a:prstGeom prst="rightArrow">
              <a:avLst/>
            </a:prstGeom>
            <a:solidFill>
              <a:srgbClr val="002060"/>
            </a:solidFill>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55347" tIns="155347" rIns="155347" bIns="155347" numCol="1" spcCol="1270" rtlCol="0" anchor="t" anchorCtr="0">
              <a:noAutofit/>
            </a:bodyPr>
            <a:lstStyle/>
            <a:p>
              <a:pPr marL="355600" indent="-355600" algn="ctr" defTabSz="1066800">
                <a:lnSpc>
                  <a:spcPct val="90000"/>
                </a:lnSpc>
                <a:spcBef>
                  <a:spcPct val="0"/>
                </a:spcBef>
                <a:spcAft>
                  <a:spcPct val="35000"/>
                </a:spcAft>
              </a:pPr>
              <a:endParaRPr lang="zh-TW" altLang="en-US" sz="2400" b="1" kern="1200" dirty="0" smtClean="0">
                <a:latin typeface="微軟正黑體" panose="020B0604030504040204" pitchFamily="34" charset="-120"/>
                <a:ea typeface="微軟正黑體" panose="020B0604030504040204" pitchFamily="34" charset="-120"/>
              </a:endParaRPr>
            </a:p>
          </p:txBody>
        </p:sp>
        <p:sp>
          <p:nvSpPr>
            <p:cNvPr id="33" name="圓角矩形 32"/>
            <p:cNvSpPr/>
            <p:nvPr/>
          </p:nvSpPr>
          <p:spPr bwMode="auto">
            <a:xfrm>
              <a:off x="6535649" y="3064394"/>
              <a:ext cx="1446815" cy="981462"/>
            </a:xfrm>
            <a:prstGeom prst="roundRect">
              <a:avLst>
                <a:gd name="adj" fmla="val 18077"/>
              </a:avLst>
            </a:prstGeom>
            <a:solidFill>
              <a:schemeClr val="accent5">
                <a:lumMod val="20000"/>
                <a:lumOff val="80000"/>
                <a:alpha val="90000"/>
              </a:schemeClr>
            </a:solidFill>
            <a:ln>
              <a:solidFill>
                <a:srgbClr val="002060">
                  <a:alpha val="90000"/>
                </a:srgbClr>
              </a:solidFill>
            </a:ln>
            <a:extLst/>
          </p:spPr>
          <p:style>
            <a:lnRef idx="2">
              <a:schemeClr val="accent5">
                <a:tint val="40000"/>
                <a:alpha val="90000"/>
                <a:hueOff val="0"/>
                <a:satOff val="0"/>
                <a:lumOff val="0"/>
                <a:alphaOff val="0"/>
              </a:schemeClr>
            </a:lnRef>
            <a:fillRef idx="1">
              <a:schemeClr val="accent5">
                <a:tint val="40000"/>
                <a:alpha val="90000"/>
                <a:hueOff val="0"/>
                <a:satOff val="0"/>
                <a:lumOff val="0"/>
                <a:alphaOff val="0"/>
              </a:schemeClr>
            </a:fillRef>
            <a:effectRef idx="0">
              <a:schemeClr val="accent5">
                <a:tint val="40000"/>
                <a:alpha val="90000"/>
                <a:hueOff val="0"/>
                <a:satOff val="0"/>
                <a:lumOff val="0"/>
                <a:alphaOff val="0"/>
              </a:schemeClr>
            </a:effectRef>
            <a:fontRef idx="minor">
              <a:schemeClr val="dk1">
                <a:hueOff val="0"/>
                <a:satOff val="0"/>
                <a:lumOff val="0"/>
                <a:alphaOff val="0"/>
              </a:schemeClr>
            </a:fontRef>
          </p:style>
          <p:txBody>
            <a:bodyPr lIns="90678" tIns="90678" rIns="120904" bIns="136017" spcCol="1270"/>
            <a:lstStyle/>
            <a:p>
              <a:pPr algn="ctr">
                <a:defRPr/>
              </a:pPr>
              <a:r>
                <a:rPr lang="zh-TW" altLang="en-US" sz="2200" dirty="0" smtClean="0">
                  <a:latin typeface="微軟正黑體" panose="020B0604030504040204" pitchFamily="34" charset="-120"/>
                  <a:ea typeface="微軟正黑體" panose="020B0604030504040204" pitchFamily="34" charset="-120"/>
                </a:rPr>
                <a:t>核定計畫及名額</a:t>
              </a:r>
              <a:endParaRPr lang="zh-TW" altLang="en-US" sz="2200" dirty="0">
                <a:latin typeface="微軟正黑體" panose="020B0604030504040204" pitchFamily="34" charset="-120"/>
                <a:ea typeface="微軟正黑體" panose="020B0604030504040204" pitchFamily="34" charset="-120"/>
              </a:endParaRPr>
            </a:p>
          </p:txBody>
        </p:sp>
        <p:sp>
          <p:nvSpPr>
            <p:cNvPr id="34" name="文字方塊 33"/>
            <p:cNvSpPr txBox="1"/>
            <p:nvPr/>
          </p:nvSpPr>
          <p:spPr>
            <a:xfrm>
              <a:off x="6784359" y="2540393"/>
              <a:ext cx="864096" cy="400110"/>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lang="en-US" altLang="zh-TW" sz="2000" dirty="0" smtClean="0">
                  <a:latin typeface="微軟正黑體" panose="020B0604030504040204" pitchFamily="34" charset="-120"/>
                  <a:ea typeface="微軟正黑體" panose="020B0604030504040204" pitchFamily="34" charset="-120"/>
                </a:rPr>
                <a:t>7</a:t>
              </a:r>
              <a:r>
                <a:rPr lang="zh-TW" altLang="en-US" sz="2000" dirty="0" smtClean="0">
                  <a:latin typeface="微軟正黑體" panose="020B0604030504040204" pitchFamily="34" charset="-120"/>
                  <a:ea typeface="微軟正黑體" panose="020B0604030504040204" pitchFamily="34" charset="-120"/>
                </a:rPr>
                <a:t>月</a:t>
              </a:r>
              <a:endParaRPr lang="zh-TW" altLang="en-US" sz="2000" dirty="0">
                <a:latin typeface="微軟正黑體" panose="020B0604030504040204" pitchFamily="34" charset="-120"/>
                <a:ea typeface="微軟正黑體" panose="020B0604030504040204" pitchFamily="34" charset="-120"/>
              </a:endParaRPr>
            </a:p>
          </p:txBody>
        </p:sp>
        <p:sp>
          <p:nvSpPr>
            <p:cNvPr id="35" name="圓角矩形 34"/>
            <p:cNvSpPr/>
            <p:nvPr/>
          </p:nvSpPr>
          <p:spPr bwMode="auto">
            <a:xfrm>
              <a:off x="8698195" y="3060089"/>
              <a:ext cx="1446815" cy="981462"/>
            </a:xfrm>
            <a:prstGeom prst="roundRect">
              <a:avLst>
                <a:gd name="adj" fmla="val 18077"/>
              </a:avLst>
            </a:prstGeom>
            <a:solidFill>
              <a:schemeClr val="accent5">
                <a:lumMod val="20000"/>
                <a:lumOff val="80000"/>
                <a:alpha val="90000"/>
              </a:schemeClr>
            </a:solidFill>
            <a:ln>
              <a:solidFill>
                <a:srgbClr val="002060">
                  <a:alpha val="90000"/>
                </a:srgbClr>
              </a:solidFill>
            </a:ln>
            <a:extLst/>
          </p:spPr>
          <p:style>
            <a:lnRef idx="2">
              <a:schemeClr val="accent5">
                <a:tint val="40000"/>
                <a:alpha val="90000"/>
                <a:hueOff val="0"/>
                <a:satOff val="0"/>
                <a:lumOff val="0"/>
                <a:alphaOff val="0"/>
              </a:schemeClr>
            </a:lnRef>
            <a:fillRef idx="1">
              <a:schemeClr val="accent5">
                <a:tint val="40000"/>
                <a:alpha val="90000"/>
                <a:hueOff val="0"/>
                <a:satOff val="0"/>
                <a:lumOff val="0"/>
                <a:alphaOff val="0"/>
              </a:schemeClr>
            </a:fillRef>
            <a:effectRef idx="0">
              <a:schemeClr val="accent5">
                <a:tint val="40000"/>
                <a:alpha val="90000"/>
                <a:hueOff val="0"/>
                <a:satOff val="0"/>
                <a:lumOff val="0"/>
                <a:alphaOff val="0"/>
              </a:schemeClr>
            </a:effectRef>
            <a:fontRef idx="minor">
              <a:schemeClr val="dk1">
                <a:hueOff val="0"/>
                <a:satOff val="0"/>
                <a:lumOff val="0"/>
                <a:alphaOff val="0"/>
              </a:schemeClr>
            </a:fontRef>
          </p:style>
          <p:txBody>
            <a:bodyPr lIns="90678" tIns="90678" rIns="120904" bIns="136017" spcCol="1270"/>
            <a:lstStyle/>
            <a:p>
              <a:pPr algn="ctr">
                <a:defRPr/>
              </a:pPr>
              <a:r>
                <a:rPr lang="zh-TW" altLang="en-US" sz="2200" dirty="0" smtClean="0">
                  <a:latin typeface="微軟正黑體" panose="020B0604030504040204" pitchFamily="34" charset="-120"/>
                  <a:ea typeface="微軟正黑體" panose="020B0604030504040204" pitchFamily="34" charset="-120"/>
                </a:rPr>
                <a:t>徵選學生進計畫</a:t>
              </a:r>
              <a:endParaRPr lang="zh-TW" altLang="en-US" sz="2200" dirty="0">
                <a:latin typeface="微軟正黑體" panose="020B0604030504040204" pitchFamily="34" charset="-120"/>
                <a:ea typeface="微軟正黑體" panose="020B0604030504040204" pitchFamily="34" charset="-120"/>
              </a:endParaRPr>
            </a:p>
          </p:txBody>
        </p:sp>
        <p:sp>
          <p:nvSpPr>
            <p:cNvPr id="36" name="文字方塊 35"/>
            <p:cNvSpPr txBox="1"/>
            <p:nvPr/>
          </p:nvSpPr>
          <p:spPr>
            <a:xfrm>
              <a:off x="8946905" y="2536088"/>
              <a:ext cx="864096" cy="400110"/>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lang="en-US" altLang="zh-TW" sz="2000" dirty="0">
                  <a:latin typeface="微軟正黑體" panose="020B0604030504040204" pitchFamily="34" charset="-120"/>
                  <a:ea typeface="微軟正黑體" panose="020B0604030504040204" pitchFamily="34" charset="-120"/>
                </a:rPr>
                <a:t>9</a:t>
              </a:r>
              <a:r>
                <a:rPr lang="zh-TW" altLang="en-US" sz="2000" dirty="0" smtClean="0">
                  <a:latin typeface="微軟正黑體" panose="020B0604030504040204" pitchFamily="34" charset="-120"/>
                  <a:ea typeface="微軟正黑體" panose="020B0604030504040204" pitchFamily="34" charset="-120"/>
                </a:rPr>
                <a:t>月</a:t>
              </a:r>
              <a:endParaRPr lang="zh-TW" altLang="en-US" sz="2000" dirty="0">
                <a:latin typeface="微軟正黑體" panose="020B0604030504040204" pitchFamily="34" charset="-120"/>
                <a:ea typeface="微軟正黑體" panose="020B0604030504040204" pitchFamily="34" charset="-120"/>
              </a:endParaRPr>
            </a:p>
          </p:txBody>
        </p:sp>
        <p:sp>
          <p:nvSpPr>
            <p:cNvPr id="37" name="向右箭號 36"/>
            <p:cNvSpPr/>
            <p:nvPr/>
          </p:nvSpPr>
          <p:spPr>
            <a:xfrm>
              <a:off x="10275854" y="3275675"/>
              <a:ext cx="523342" cy="467198"/>
            </a:xfrm>
            <a:prstGeom prst="rightArrow">
              <a:avLst/>
            </a:prstGeom>
            <a:solidFill>
              <a:srgbClr val="002060"/>
            </a:solidFill>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55347" tIns="155347" rIns="155347" bIns="155347" numCol="1" spcCol="1270" rtlCol="0" anchor="t" anchorCtr="0">
              <a:noAutofit/>
            </a:bodyPr>
            <a:lstStyle/>
            <a:p>
              <a:pPr marL="355600" indent="-355600" algn="ctr" defTabSz="1066800">
                <a:lnSpc>
                  <a:spcPct val="90000"/>
                </a:lnSpc>
                <a:spcBef>
                  <a:spcPct val="0"/>
                </a:spcBef>
                <a:spcAft>
                  <a:spcPct val="35000"/>
                </a:spcAft>
              </a:pPr>
              <a:endParaRPr lang="zh-TW" altLang="en-US" sz="2400" b="1" kern="1200" dirty="0" smtClean="0">
                <a:latin typeface="微軟正黑體" panose="020B0604030504040204" pitchFamily="34" charset="-120"/>
                <a:ea typeface="微軟正黑體" panose="020B0604030504040204" pitchFamily="34" charset="-120"/>
              </a:endParaRPr>
            </a:p>
          </p:txBody>
        </p:sp>
        <p:sp>
          <p:nvSpPr>
            <p:cNvPr id="38" name="向右箭號 37"/>
            <p:cNvSpPr/>
            <p:nvPr/>
          </p:nvSpPr>
          <p:spPr>
            <a:xfrm>
              <a:off x="9883339" y="5099775"/>
              <a:ext cx="523342" cy="467198"/>
            </a:xfrm>
            <a:prstGeom prst="rightArrow">
              <a:avLst/>
            </a:prstGeom>
            <a:solidFill>
              <a:srgbClr val="002060"/>
            </a:solidFill>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55347" tIns="155347" rIns="155347" bIns="155347" numCol="1" spcCol="1270" rtlCol="0" anchor="t" anchorCtr="0">
              <a:noAutofit/>
            </a:bodyPr>
            <a:lstStyle/>
            <a:p>
              <a:pPr marL="355600" indent="-355600" algn="ctr" defTabSz="1066800">
                <a:lnSpc>
                  <a:spcPct val="90000"/>
                </a:lnSpc>
                <a:spcBef>
                  <a:spcPct val="0"/>
                </a:spcBef>
                <a:spcAft>
                  <a:spcPct val="35000"/>
                </a:spcAft>
              </a:pPr>
              <a:endParaRPr lang="zh-TW" altLang="en-US" sz="2400" b="1" kern="1200" dirty="0" smtClean="0">
                <a:latin typeface="微軟正黑體" panose="020B0604030504040204" pitchFamily="34" charset="-120"/>
                <a:ea typeface="微軟正黑體" panose="020B0604030504040204" pitchFamily="34" charset="-120"/>
              </a:endParaRPr>
            </a:p>
          </p:txBody>
        </p:sp>
        <p:sp>
          <p:nvSpPr>
            <p:cNvPr id="39" name="圓角矩形 38"/>
            <p:cNvSpPr/>
            <p:nvPr/>
          </p:nvSpPr>
          <p:spPr bwMode="auto">
            <a:xfrm>
              <a:off x="10577609" y="4848631"/>
              <a:ext cx="1446815" cy="981462"/>
            </a:xfrm>
            <a:prstGeom prst="roundRect">
              <a:avLst>
                <a:gd name="adj" fmla="val 18077"/>
              </a:avLst>
            </a:prstGeom>
            <a:solidFill>
              <a:schemeClr val="accent5">
                <a:lumMod val="20000"/>
                <a:lumOff val="80000"/>
                <a:alpha val="90000"/>
              </a:schemeClr>
            </a:solidFill>
            <a:ln>
              <a:solidFill>
                <a:srgbClr val="002060">
                  <a:alpha val="90000"/>
                </a:srgbClr>
              </a:solidFill>
            </a:ln>
            <a:extLst/>
          </p:spPr>
          <p:style>
            <a:lnRef idx="2">
              <a:schemeClr val="accent5">
                <a:tint val="40000"/>
                <a:alpha val="90000"/>
                <a:hueOff val="0"/>
                <a:satOff val="0"/>
                <a:lumOff val="0"/>
                <a:alphaOff val="0"/>
              </a:schemeClr>
            </a:lnRef>
            <a:fillRef idx="1">
              <a:schemeClr val="accent5">
                <a:tint val="40000"/>
                <a:alpha val="90000"/>
                <a:hueOff val="0"/>
                <a:satOff val="0"/>
                <a:lumOff val="0"/>
                <a:alphaOff val="0"/>
              </a:schemeClr>
            </a:fillRef>
            <a:effectRef idx="0">
              <a:schemeClr val="accent5">
                <a:tint val="40000"/>
                <a:alpha val="90000"/>
                <a:hueOff val="0"/>
                <a:satOff val="0"/>
                <a:lumOff val="0"/>
                <a:alphaOff val="0"/>
              </a:schemeClr>
            </a:effectRef>
            <a:fontRef idx="minor">
              <a:schemeClr val="dk1">
                <a:hueOff val="0"/>
                <a:satOff val="0"/>
                <a:lumOff val="0"/>
                <a:alphaOff val="0"/>
              </a:schemeClr>
            </a:fontRef>
          </p:style>
          <p:txBody>
            <a:bodyPr lIns="90678" tIns="90678" rIns="120904" bIns="136017" spcCol="1270"/>
            <a:lstStyle/>
            <a:p>
              <a:pPr algn="ctr">
                <a:defRPr/>
              </a:pPr>
              <a:r>
                <a:rPr lang="zh-TW" altLang="en-US" sz="2200" dirty="0" smtClean="0">
                  <a:latin typeface="微軟正黑體" panose="020B0604030504040204" pitchFamily="34" charset="-120"/>
                  <a:ea typeface="微軟正黑體" panose="020B0604030504040204" pitchFamily="34" charset="-120"/>
                </a:rPr>
                <a:t>完成對外招生作業</a:t>
              </a:r>
              <a:endParaRPr lang="zh-TW" altLang="en-US" sz="2200" dirty="0">
                <a:latin typeface="微軟正黑體" panose="020B0604030504040204" pitchFamily="34" charset="-120"/>
                <a:ea typeface="微軟正黑體" panose="020B0604030504040204" pitchFamily="34" charset="-120"/>
              </a:endParaRPr>
            </a:p>
          </p:txBody>
        </p:sp>
        <p:sp>
          <p:nvSpPr>
            <p:cNvPr id="40" name="文字方塊 39"/>
            <p:cNvSpPr txBox="1"/>
            <p:nvPr/>
          </p:nvSpPr>
          <p:spPr>
            <a:xfrm>
              <a:off x="10826319" y="4324630"/>
              <a:ext cx="864096" cy="400110"/>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lang="en-US" altLang="zh-TW" sz="2000" dirty="0">
                  <a:latin typeface="微軟正黑體" panose="020B0604030504040204" pitchFamily="34" charset="-120"/>
                  <a:ea typeface="微軟正黑體" panose="020B0604030504040204" pitchFamily="34" charset="-120"/>
                </a:rPr>
                <a:t>4</a:t>
              </a:r>
              <a:r>
                <a:rPr lang="zh-TW" altLang="en-US" sz="2000" dirty="0" smtClean="0">
                  <a:latin typeface="微軟正黑體" panose="020B0604030504040204" pitchFamily="34" charset="-120"/>
                  <a:ea typeface="微軟正黑體" panose="020B0604030504040204" pitchFamily="34" charset="-120"/>
                </a:rPr>
                <a:t>月</a:t>
              </a:r>
              <a:endParaRPr lang="zh-TW" altLang="en-US" sz="2000" dirty="0">
                <a:latin typeface="微軟正黑體" panose="020B0604030504040204" pitchFamily="34" charset="-120"/>
                <a:ea typeface="微軟正黑體" panose="020B0604030504040204" pitchFamily="34" charset="-120"/>
              </a:endParaRPr>
            </a:p>
          </p:txBody>
        </p:sp>
        <p:sp>
          <p:nvSpPr>
            <p:cNvPr id="41" name="文字方塊 40"/>
            <p:cNvSpPr txBox="1"/>
            <p:nvPr/>
          </p:nvSpPr>
          <p:spPr>
            <a:xfrm>
              <a:off x="9676394" y="4340019"/>
              <a:ext cx="1149925" cy="369332"/>
            </a:xfrm>
            <a:prstGeom prst="rect">
              <a:avLst/>
            </a:prstGeom>
            <a:noFill/>
          </p:spPr>
          <p:txBody>
            <a:bodyPr wrap="square" rtlCol="0">
              <a:spAutoFit/>
            </a:bodyPr>
            <a:lstStyle/>
            <a:p>
              <a:r>
                <a:rPr lang="zh-TW" altLang="en-US" dirty="0" smtClean="0">
                  <a:latin typeface="微軟正黑體" panose="020B0604030504040204" pitchFamily="34" charset="-120"/>
                  <a:ea typeface="微軟正黑體" panose="020B0604030504040204" pitchFamily="34" charset="-120"/>
                </a:rPr>
                <a:t>三學年內</a:t>
              </a:r>
              <a:endParaRPr lang="zh-TW" altLang="en-US" dirty="0">
                <a:latin typeface="微軟正黑體" panose="020B0604030504040204" pitchFamily="34" charset="-120"/>
                <a:ea typeface="微軟正黑體" panose="020B0604030504040204" pitchFamily="34" charset="-120"/>
              </a:endParaRPr>
            </a:p>
          </p:txBody>
        </p:sp>
      </p:grpSp>
      <p:sp>
        <p:nvSpPr>
          <p:cNvPr id="42" name="文字方塊 41"/>
          <p:cNvSpPr txBox="1"/>
          <p:nvPr/>
        </p:nvSpPr>
        <p:spPr>
          <a:xfrm>
            <a:off x="9648901" y="814482"/>
            <a:ext cx="695521" cy="461665"/>
          </a:xfrm>
          <a:prstGeom prst="rect">
            <a:avLst/>
          </a:prstGeom>
          <a:noFill/>
        </p:spPr>
        <p:txBody>
          <a:bodyPr vert="horz" wrap="square" rtlCol="0">
            <a:spAutoFit/>
          </a:bodyPr>
          <a:lstStyle/>
          <a:p>
            <a:r>
              <a:rPr lang="en-US" altLang="zh-TW" sz="2400" dirty="0">
                <a:latin typeface="微軟正黑體" panose="020B0604030504040204" pitchFamily="34" charset="-120"/>
                <a:ea typeface="微軟正黑體" panose="020B0604030504040204" pitchFamily="34" charset="-120"/>
              </a:rPr>
              <a:t>1</a:t>
            </a:r>
            <a:r>
              <a:rPr lang="en-US" altLang="zh-TW" sz="2400" dirty="0" smtClean="0">
                <a:latin typeface="微軟正黑體" panose="020B0604030504040204" pitchFamily="34" charset="-120"/>
                <a:ea typeface="微軟正黑體" panose="020B0604030504040204" pitchFamily="34" charset="-120"/>
              </a:rPr>
              <a:t>/2</a:t>
            </a:r>
            <a:endParaRPr lang="zh-TW" altLang="en-US" sz="2400" dirty="0">
              <a:latin typeface="微軟正黑體" panose="020B0604030504040204" pitchFamily="34" charset="-120"/>
              <a:ea typeface="微軟正黑體" panose="020B0604030504040204" pitchFamily="34" charset="-120"/>
            </a:endParaRPr>
          </a:p>
        </p:txBody>
      </p:sp>
      <p:pic>
        <p:nvPicPr>
          <p:cNvPr id="43" name="Picture 3"/>
          <p:cNvPicPr>
            <a:picLocks noChangeAspect="1" noChangeArrowheads="1"/>
          </p:cNvPicPr>
          <p:nvPr/>
        </p:nvPicPr>
        <p:blipFill>
          <a:blip r:embed="rId4" cstate="print">
            <a:lum contrast="-20000"/>
            <a:extLst>
              <a:ext uri="{28A0092B-C50C-407E-A947-70E740481C1C}">
                <a14:useLocalDpi xmlns:a14="http://schemas.microsoft.com/office/drawing/2010/main" val="0"/>
              </a:ext>
            </a:extLst>
          </a:blip>
          <a:srcRect/>
          <a:stretch>
            <a:fillRect/>
          </a:stretch>
        </p:blipFill>
        <p:spPr bwMode="auto">
          <a:xfrm>
            <a:off x="10344421" y="92539"/>
            <a:ext cx="1594307" cy="1183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投影片編號版面配置區 1"/>
          <p:cNvSpPr>
            <a:spLocks noGrp="1"/>
          </p:cNvSpPr>
          <p:nvPr>
            <p:ph type="sldNum" sz="quarter" idx="12"/>
          </p:nvPr>
        </p:nvSpPr>
        <p:spPr/>
        <p:txBody>
          <a:bodyPr/>
          <a:lstStyle/>
          <a:p>
            <a:fld id="{D57F1E4F-1CFF-5643-939E-217C01CDF565}" type="slidenum">
              <a:rPr lang="en-US" smtClean="0"/>
              <a:pPr/>
              <a:t>16</a:t>
            </a:fld>
            <a:endParaRPr lang="en-US" dirty="0"/>
          </a:p>
        </p:txBody>
      </p:sp>
    </p:spTree>
    <p:extLst>
      <p:ext uri="{BB962C8B-B14F-4D97-AF65-F5344CB8AC3E}">
        <p14:creationId xmlns:p14="http://schemas.microsoft.com/office/powerpoint/2010/main" val="116316900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1705732" y="416529"/>
            <a:ext cx="4542377" cy="864096"/>
          </a:xfrm>
        </p:spPr>
        <p:txBody>
          <a:bodyPr>
            <a:normAutofit/>
          </a:bodyPr>
          <a:lstStyle/>
          <a:p>
            <a:pPr algn="l"/>
            <a:r>
              <a:rPr lang="en-US" altLang="zh-TW" sz="4000" b="1" dirty="0" smtClean="0">
                <a:latin typeface="微軟正黑體" panose="020B0604030504040204" pitchFamily="34" charset="-120"/>
                <a:ea typeface="微軟正黑體" panose="020B0604030504040204" pitchFamily="34" charset="-120"/>
              </a:rPr>
              <a:t>106</a:t>
            </a:r>
            <a:r>
              <a:rPr lang="zh-TW" altLang="en-US" sz="4000" b="1" dirty="0" smtClean="0">
                <a:latin typeface="微軟正黑體" panose="020B0604030504040204" pitchFamily="34" charset="-120"/>
                <a:ea typeface="微軟正黑體" panose="020B0604030504040204" pitchFamily="34" charset="-120"/>
              </a:rPr>
              <a:t>年度辦理時程</a:t>
            </a:r>
            <a:endParaRPr lang="ja-JP" altLang="en-US" sz="4000" b="1" dirty="0">
              <a:latin typeface="微軟正黑體" panose="020B0604030504040204" pitchFamily="34" charset="-120"/>
              <a:ea typeface="微軟正黑體" panose="020B0604030504040204" pitchFamily="34" charset="-120"/>
            </a:endParaRPr>
          </a:p>
        </p:txBody>
      </p:sp>
      <p:cxnSp>
        <p:nvCxnSpPr>
          <p:cNvPr id="6" name="直線接點 5"/>
          <p:cNvCxnSpPr/>
          <p:nvPr/>
        </p:nvCxnSpPr>
        <p:spPr>
          <a:xfrm>
            <a:off x="1705732" y="1276147"/>
            <a:ext cx="10157254" cy="0"/>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8" name="Picture 17" descr="教育部logo"/>
          <p:cNvPicPr>
            <a:picLocks noChangeAspect="1" noChangeArrowheads="1"/>
          </p:cNvPicPr>
          <p:nvPr/>
        </p:nvPicPr>
        <p:blipFill>
          <a:blip r:embed="rId3" cstate="print">
            <a:clrChange>
              <a:clrFrom>
                <a:srgbClr val="FFFFFF"/>
              </a:clrFrom>
              <a:clrTo>
                <a:srgbClr val="FFFFFF">
                  <a:alpha val="0"/>
                </a:srgbClr>
              </a:clrTo>
            </a:clrChange>
            <a:lum bright="-10000"/>
            <a:extLst>
              <a:ext uri="{28A0092B-C50C-407E-A947-70E740481C1C}">
                <a14:useLocalDpi xmlns:a14="http://schemas.microsoft.com/office/drawing/2010/main" val="0"/>
              </a:ext>
            </a:extLst>
          </a:blip>
          <a:srcRect/>
          <a:stretch>
            <a:fillRect/>
          </a:stretch>
        </p:blipFill>
        <p:spPr bwMode="auto">
          <a:xfrm>
            <a:off x="512653" y="296744"/>
            <a:ext cx="1193079" cy="110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群組 4"/>
          <p:cNvGrpSpPr/>
          <p:nvPr/>
        </p:nvGrpSpPr>
        <p:grpSpPr>
          <a:xfrm>
            <a:off x="1396188" y="2346621"/>
            <a:ext cx="10677664" cy="3318821"/>
            <a:chOff x="1346760" y="2536088"/>
            <a:chExt cx="10677664" cy="3318821"/>
          </a:xfrm>
        </p:grpSpPr>
        <p:sp>
          <p:nvSpPr>
            <p:cNvPr id="12" name="圓角矩形 11"/>
            <p:cNvSpPr/>
            <p:nvPr/>
          </p:nvSpPr>
          <p:spPr bwMode="auto">
            <a:xfrm>
              <a:off x="2081419" y="3068902"/>
              <a:ext cx="1363906" cy="981462"/>
            </a:xfrm>
            <a:prstGeom prst="roundRect">
              <a:avLst>
                <a:gd name="adj" fmla="val 18077"/>
              </a:avLst>
            </a:prstGeom>
            <a:solidFill>
              <a:schemeClr val="accent5">
                <a:lumMod val="20000"/>
                <a:lumOff val="80000"/>
                <a:alpha val="90000"/>
              </a:schemeClr>
            </a:solidFill>
            <a:ln>
              <a:solidFill>
                <a:srgbClr val="002060">
                  <a:alpha val="90000"/>
                </a:srgbClr>
              </a:solidFill>
            </a:ln>
            <a:extLst/>
          </p:spPr>
          <p:style>
            <a:lnRef idx="2">
              <a:schemeClr val="accent5">
                <a:tint val="40000"/>
                <a:alpha val="90000"/>
                <a:hueOff val="0"/>
                <a:satOff val="0"/>
                <a:lumOff val="0"/>
                <a:alphaOff val="0"/>
              </a:schemeClr>
            </a:lnRef>
            <a:fillRef idx="1">
              <a:schemeClr val="accent5">
                <a:tint val="40000"/>
                <a:alpha val="90000"/>
                <a:hueOff val="0"/>
                <a:satOff val="0"/>
                <a:lumOff val="0"/>
                <a:alphaOff val="0"/>
              </a:schemeClr>
            </a:fillRef>
            <a:effectRef idx="0">
              <a:schemeClr val="accent5">
                <a:tint val="40000"/>
                <a:alpha val="90000"/>
                <a:hueOff val="0"/>
                <a:satOff val="0"/>
                <a:lumOff val="0"/>
                <a:alphaOff val="0"/>
              </a:schemeClr>
            </a:effectRef>
            <a:fontRef idx="minor">
              <a:schemeClr val="dk1">
                <a:hueOff val="0"/>
                <a:satOff val="0"/>
                <a:lumOff val="0"/>
                <a:alphaOff val="0"/>
              </a:schemeClr>
            </a:fontRef>
          </p:style>
          <p:txBody>
            <a:bodyPr lIns="90678" tIns="90678" rIns="120904" bIns="136017" spcCol="1270"/>
            <a:lstStyle/>
            <a:p>
              <a:pPr algn="ctr">
                <a:defRPr/>
              </a:pPr>
              <a:r>
                <a:rPr lang="zh-TW" altLang="en-US" sz="2200" dirty="0" smtClean="0">
                  <a:latin typeface="微軟正黑體" panose="020B0604030504040204" pitchFamily="34" charset="-120"/>
                  <a:ea typeface="微軟正黑體" panose="020B0604030504040204" pitchFamily="34" charset="-120"/>
                </a:rPr>
                <a:t>辦理說明會</a:t>
              </a:r>
              <a:endParaRPr lang="zh-TW" altLang="en-US" sz="2200" dirty="0">
                <a:latin typeface="微軟正黑體" panose="020B0604030504040204" pitchFamily="34" charset="-120"/>
                <a:ea typeface="微軟正黑體" panose="020B0604030504040204" pitchFamily="34" charset="-120"/>
              </a:endParaRPr>
            </a:p>
          </p:txBody>
        </p:sp>
        <p:sp>
          <p:nvSpPr>
            <p:cNvPr id="15" name="圓角矩形 14"/>
            <p:cNvSpPr/>
            <p:nvPr/>
          </p:nvSpPr>
          <p:spPr bwMode="auto">
            <a:xfrm>
              <a:off x="4108140" y="3068902"/>
              <a:ext cx="1732487" cy="981462"/>
            </a:xfrm>
            <a:prstGeom prst="roundRect">
              <a:avLst>
                <a:gd name="adj" fmla="val 18077"/>
              </a:avLst>
            </a:prstGeom>
            <a:solidFill>
              <a:schemeClr val="accent5">
                <a:lumMod val="20000"/>
                <a:lumOff val="80000"/>
                <a:alpha val="90000"/>
              </a:schemeClr>
            </a:solidFill>
            <a:ln>
              <a:solidFill>
                <a:srgbClr val="002060">
                  <a:alpha val="90000"/>
                </a:srgbClr>
              </a:solidFill>
            </a:ln>
            <a:extLst/>
          </p:spPr>
          <p:style>
            <a:lnRef idx="2">
              <a:schemeClr val="accent5">
                <a:tint val="40000"/>
                <a:alpha val="90000"/>
                <a:hueOff val="0"/>
                <a:satOff val="0"/>
                <a:lumOff val="0"/>
                <a:alphaOff val="0"/>
              </a:schemeClr>
            </a:lnRef>
            <a:fillRef idx="1">
              <a:schemeClr val="accent5">
                <a:tint val="40000"/>
                <a:alpha val="90000"/>
                <a:hueOff val="0"/>
                <a:satOff val="0"/>
                <a:lumOff val="0"/>
                <a:alphaOff val="0"/>
              </a:schemeClr>
            </a:fillRef>
            <a:effectRef idx="0">
              <a:schemeClr val="accent5">
                <a:tint val="40000"/>
                <a:alpha val="90000"/>
                <a:hueOff val="0"/>
                <a:satOff val="0"/>
                <a:lumOff val="0"/>
                <a:alphaOff val="0"/>
              </a:schemeClr>
            </a:effectRef>
            <a:fontRef idx="minor">
              <a:schemeClr val="dk1">
                <a:hueOff val="0"/>
                <a:satOff val="0"/>
                <a:lumOff val="0"/>
                <a:alphaOff val="0"/>
              </a:schemeClr>
            </a:fontRef>
          </p:style>
          <p:txBody>
            <a:bodyPr lIns="90678" tIns="90678" rIns="120904" bIns="136017" spcCol="1270"/>
            <a:lstStyle/>
            <a:p>
              <a:pPr algn="ctr">
                <a:defRPr/>
              </a:pPr>
              <a:r>
                <a:rPr lang="zh-TW" altLang="en-US" sz="2200" dirty="0" smtClean="0">
                  <a:latin typeface="微軟正黑體" panose="020B0604030504040204" pitchFamily="34" charset="-120"/>
                  <a:ea typeface="微軟正黑體" panose="020B0604030504040204" pitchFamily="34" charset="-120"/>
                </a:rPr>
                <a:t>繳交當年度計畫申請</a:t>
              </a:r>
              <a:endParaRPr lang="zh-TW" altLang="en-US" sz="1600" dirty="0">
                <a:latin typeface="微軟正黑體" panose="020B0604030504040204" pitchFamily="34" charset="-120"/>
                <a:ea typeface="微軟正黑體" panose="020B0604030504040204" pitchFamily="34" charset="-120"/>
              </a:endParaRPr>
            </a:p>
          </p:txBody>
        </p:sp>
        <p:sp>
          <p:nvSpPr>
            <p:cNvPr id="16" name="圓角矩形 15"/>
            <p:cNvSpPr/>
            <p:nvPr/>
          </p:nvSpPr>
          <p:spPr bwMode="auto">
            <a:xfrm>
              <a:off x="1405289" y="4873447"/>
              <a:ext cx="2581826" cy="981462"/>
            </a:xfrm>
            <a:prstGeom prst="roundRect">
              <a:avLst>
                <a:gd name="adj" fmla="val 18077"/>
              </a:avLst>
            </a:prstGeom>
            <a:solidFill>
              <a:schemeClr val="accent5">
                <a:lumMod val="20000"/>
                <a:lumOff val="80000"/>
                <a:alpha val="90000"/>
              </a:schemeClr>
            </a:solidFill>
            <a:ln>
              <a:solidFill>
                <a:srgbClr val="002060">
                  <a:alpha val="90000"/>
                </a:srgbClr>
              </a:solidFill>
            </a:ln>
            <a:extLst/>
          </p:spPr>
          <p:style>
            <a:lnRef idx="2">
              <a:schemeClr val="accent5">
                <a:tint val="40000"/>
                <a:alpha val="90000"/>
                <a:hueOff val="0"/>
                <a:satOff val="0"/>
                <a:lumOff val="0"/>
                <a:alphaOff val="0"/>
              </a:schemeClr>
            </a:lnRef>
            <a:fillRef idx="1">
              <a:schemeClr val="accent5">
                <a:tint val="40000"/>
                <a:alpha val="90000"/>
                <a:hueOff val="0"/>
                <a:satOff val="0"/>
                <a:lumOff val="0"/>
                <a:alphaOff val="0"/>
              </a:schemeClr>
            </a:fillRef>
            <a:effectRef idx="0">
              <a:schemeClr val="accent5">
                <a:tint val="40000"/>
                <a:alpha val="90000"/>
                <a:hueOff val="0"/>
                <a:satOff val="0"/>
                <a:lumOff val="0"/>
                <a:alphaOff val="0"/>
              </a:schemeClr>
            </a:effectRef>
            <a:fontRef idx="minor">
              <a:schemeClr val="dk1">
                <a:hueOff val="0"/>
                <a:satOff val="0"/>
                <a:lumOff val="0"/>
                <a:alphaOff val="0"/>
              </a:schemeClr>
            </a:fontRef>
          </p:style>
          <p:txBody>
            <a:bodyPr lIns="90678" tIns="90678" rIns="120904" bIns="136017" spcCol="1270" anchor="ctr"/>
            <a:lstStyle/>
            <a:p>
              <a:pPr algn="ctr">
                <a:defRPr/>
              </a:pPr>
              <a:r>
                <a:rPr lang="zh-TW" altLang="en-US" sz="2200" dirty="0" smtClean="0">
                  <a:latin typeface="微軟正黑體" panose="020B0604030504040204" pitchFamily="34" charset="-120"/>
                  <a:ea typeface="微軟正黑體" panose="020B0604030504040204" pitchFamily="34" charset="-120"/>
                </a:rPr>
                <a:t>機制提送校內會議</a:t>
              </a:r>
              <a:endParaRPr lang="en-US" altLang="zh-TW" sz="2200" dirty="0" smtClean="0">
                <a:latin typeface="微軟正黑體" panose="020B0604030504040204" pitchFamily="34" charset="-120"/>
                <a:ea typeface="微軟正黑體" panose="020B0604030504040204" pitchFamily="34" charset="-120"/>
              </a:endParaRPr>
            </a:p>
            <a:p>
              <a:pPr algn="ctr">
                <a:defRPr/>
              </a:pPr>
              <a:r>
                <a:rPr lang="en-US" altLang="zh-TW" sz="1400" dirty="0" smtClean="0">
                  <a:latin typeface="微軟正黑體" panose="020B0604030504040204" pitchFamily="34" charset="-120"/>
                  <a:ea typeface="微軟正黑體" panose="020B0604030504040204" pitchFamily="34" charset="-120"/>
                </a:rPr>
                <a:t>(</a:t>
              </a:r>
              <a:r>
                <a:rPr lang="zh-TW" altLang="en-US" sz="1400" dirty="0" smtClean="0">
                  <a:latin typeface="微軟正黑體" panose="020B0604030504040204" pitchFamily="34" charset="-120"/>
                  <a:ea typeface="微軟正黑體" panose="020B0604030504040204" pitchFamily="34" charset="-120"/>
                </a:rPr>
                <a:t>申設學程、修訂課程、修業辦法、畢業條件</a:t>
              </a:r>
              <a:r>
                <a:rPr lang="en-US" altLang="zh-TW" sz="1400" dirty="0" smtClean="0">
                  <a:latin typeface="微軟正黑體" panose="020B0604030504040204" pitchFamily="34" charset="-120"/>
                  <a:ea typeface="微軟正黑體" panose="020B0604030504040204" pitchFamily="34" charset="-120"/>
                </a:rPr>
                <a:t>)</a:t>
              </a:r>
              <a:endParaRPr lang="zh-TW" altLang="en-US" sz="1400" dirty="0">
                <a:latin typeface="微軟正黑體" panose="020B0604030504040204" pitchFamily="34" charset="-120"/>
                <a:ea typeface="微軟正黑體" panose="020B0604030504040204" pitchFamily="34" charset="-120"/>
              </a:endParaRPr>
            </a:p>
          </p:txBody>
        </p:sp>
        <p:sp>
          <p:nvSpPr>
            <p:cNvPr id="18" name="圓角矩形 17"/>
            <p:cNvSpPr/>
            <p:nvPr/>
          </p:nvSpPr>
          <p:spPr bwMode="auto">
            <a:xfrm>
              <a:off x="4778982" y="4861656"/>
              <a:ext cx="2005377" cy="981462"/>
            </a:xfrm>
            <a:prstGeom prst="roundRect">
              <a:avLst>
                <a:gd name="adj" fmla="val 18077"/>
              </a:avLst>
            </a:prstGeom>
            <a:solidFill>
              <a:schemeClr val="accent5">
                <a:lumMod val="20000"/>
                <a:lumOff val="80000"/>
                <a:alpha val="90000"/>
              </a:schemeClr>
            </a:solidFill>
            <a:ln>
              <a:solidFill>
                <a:srgbClr val="002060">
                  <a:alpha val="90000"/>
                </a:srgbClr>
              </a:solidFill>
            </a:ln>
            <a:extLst/>
          </p:spPr>
          <p:style>
            <a:lnRef idx="2">
              <a:schemeClr val="accent5">
                <a:tint val="40000"/>
                <a:alpha val="90000"/>
                <a:hueOff val="0"/>
                <a:satOff val="0"/>
                <a:lumOff val="0"/>
                <a:alphaOff val="0"/>
              </a:schemeClr>
            </a:lnRef>
            <a:fillRef idx="1">
              <a:schemeClr val="accent5">
                <a:tint val="40000"/>
                <a:alpha val="90000"/>
                <a:hueOff val="0"/>
                <a:satOff val="0"/>
                <a:lumOff val="0"/>
                <a:alphaOff val="0"/>
              </a:schemeClr>
            </a:fillRef>
            <a:effectRef idx="0">
              <a:schemeClr val="accent5">
                <a:tint val="40000"/>
                <a:alpha val="90000"/>
                <a:hueOff val="0"/>
                <a:satOff val="0"/>
                <a:lumOff val="0"/>
                <a:alphaOff val="0"/>
              </a:schemeClr>
            </a:effectRef>
            <a:fontRef idx="minor">
              <a:schemeClr val="dk1">
                <a:hueOff val="0"/>
                <a:satOff val="0"/>
                <a:lumOff val="0"/>
                <a:alphaOff val="0"/>
              </a:schemeClr>
            </a:fontRef>
          </p:style>
          <p:txBody>
            <a:bodyPr lIns="90678" tIns="90678" rIns="120904" bIns="136017" spcCol="1270" anchor="ctr"/>
            <a:lstStyle/>
            <a:p>
              <a:pPr algn="ctr">
                <a:defRPr/>
              </a:pPr>
              <a:r>
                <a:rPr lang="zh-TW" altLang="en-US" sz="2200" dirty="0" smtClean="0">
                  <a:latin typeface="微軟正黑體" panose="020B0604030504040204" pitchFamily="34" charset="-120"/>
                  <a:ea typeface="微軟正黑體" panose="020B0604030504040204" pitchFamily="34" charset="-120"/>
                </a:rPr>
                <a:t>年度成效考核</a:t>
              </a:r>
              <a:endParaRPr lang="en-US" altLang="zh-TW" sz="2200" dirty="0" smtClean="0">
                <a:latin typeface="微軟正黑體" panose="020B0604030504040204" pitchFamily="34" charset="-120"/>
                <a:ea typeface="微軟正黑體" panose="020B0604030504040204" pitchFamily="34" charset="-120"/>
              </a:endParaRPr>
            </a:p>
            <a:p>
              <a:pPr algn="ctr">
                <a:defRPr/>
              </a:pPr>
              <a:r>
                <a:rPr lang="en-US" altLang="zh-TW" sz="1200" dirty="0" smtClean="0">
                  <a:latin typeface="微軟正黑體" panose="020B0604030504040204" pitchFamily="34" charset="-120"/>
                  <a:ea typeface="微軟正黑體" panose="020B0604030504040204" pitchFamily="34" charset="-120"/>
                </a:rPr>
                <a:t>(</a:t>
              </a:r>
              <a:r>
                <a:rPr lang="zh-TW" altLang="en-US" sz="1200" dirty="0" smtClean="0">
                  <a:latin typeface="微軟正黑體" panose="020B0604030504040204" pitchFamily="34" charset="-120"/>
                  <a:ea typeface="微軟正黑體" panose="020B0604030504040204" pitchFamily="34" charset="-120"/>
                </a:rPr>
                <a:t>繳交期中執行報告書，並視需要辦理實地訪視</a:t>
              </a:r>
              <a:r>
                <a:rPr lang="en-US" altLang="zh-TW" sz="1200" dirty="0" smtClean="0">
                  <a:latin typeface="微軟正黑體" panose="020B0604030504040204" pitchFamily="34" charset="-120"/>
                  <a:ea typeface="微軟正黑體" panose="020B0604030504040204" pitchFamily="34" charset="-120"/>
                </a:rPr>
                <a:t>)</a:t>
              </a:r>
              <a:endParaRPr lang="zh-TW" altLang="en-US" sz="1200" dirty="0">
                <a:latin typeface="微軟正黑體" panose="020B0604030504040204" pitchFamily="34" charset="-120"/>
                <a:ea typeface="微軟正黑體" panose="020B0604030504040204" pitchFamily="34" charset="-120"/>
              </a:endParaRPr>
            </a:p>
          </p:txBody>
        </p:sp>
        <p:sp>
          <p:nvSpPr>
            <p:cNvPr id="19" name="圓角矩形 18"/>
            <p:cNvSpPr/>
            <p:nvPr/>
          </p:nvSpPr>
          <p:spPr bwMode="auto">
            <a:xfrm>
              <a:off x="7574293" y="4842643"/>
              <a:ext cx="2138118" cy="981462"/>
            </a:xfrm>
            <a:prstGeom prst="roundRect">
              <a:avLst>
                <a:gd name="adj" fmla="val 18077"/>
              </a:avLst>
            </a:prstGeom>
            <a:solidFill>
              <a:schemeClr val="accent5">
                <a:lumMod val="20000"/>
                <a:lumOff val="80000"/>
                <a:alpha val="90000"/>
              </a:schemeClr>
            </a:solidFill>
            <a:ln>
              <a:solidFill>
                <a:srgbClr val="002060">
                  <a:alpha val="90000"/>
                </a:srgbClr>
              </a:solidFill>
            </a:ln>
            <a:extLst/>
          </p:spPr>
          <p:style>
            <a:lnRef idx="2">
              <a:schemeClr val="accent5">
                <a:tint val="40000"/>
                <a:alpha val="90000"/>
                <a:hueOff val="0"/>
                <a:satOff val="0"/>
                <a:lumOff val="0"/>
                <a:alphaOff val="0"/>
              </a:schemeClr>
            </a:lnRef>
            <a:fillRef idx="1">
              <a:schemeClr val="accent5">
                <a:tint val="40000"/>
                <a:alpha val="90000"/>
                <a:hueOff val="0"/>
                <a:satOff val="0"/>
                <a:lumOff val="0"/>
                <a:alphaOff val="0"/>
              </a:schemeClr>
            </a:fillRef>
            <a:effectRef idx="0">
              <a:schemeClr val="accent5">
                <a:tint val="40000"/>
                <a:alpha val="90000"/>
                <a:hueOff val="0"/>
                <a:satOff val="0"/>
                <a:lumOff val="0"/>
                <a:alphaOff val="0"/>
              </a:schemeClr>
            </a:effectRef>
            <a:fontRef idx="minor">
              <a:schemeClr val="dk1">
                <a:hueOff val="0"/>
                <a:satOff val="0"/>
                <a:lumOff val="0"/>
                <a:alphaOff val="0"/>
              </a:schemeClr>
            </a:fontRef>
          </p:style>
          <p:txBody>
            <a:bodyPr lIns="90678" tIns="90678" rIns="120904" bIns="136017" spcCol="1270" anchor="ctr"/>
            <a:lstStyle/>
            <a:p>
              <a:pPr algn="ctr">
                <a:defRPr/>
              </a:pPr>
              <a:r>
                <a:rPr lang="zh-TW" altLang="en-US" sz="2000" dirty="0" smtClean="0">
                  <a:latin typeface="微軟正黑體" panose="020B0604030504040204" pitchFamily="34" charset="-120"/>
                  <a:ea typeface="微軟正黑體" panose="020B0604030504040204" pitchFamily="34" charset="-120"/>
                </a:rPr>
                <a:t>核定次一屆名額與修正計畫書</a:t>
              </a:r>
              <a:endParaRPr lang="zh-TW" altLang="en-US" sz="2000" dirty="0">
                <a:latin typeface="微軟正黑體" panose="020B0604030504040204" pitchFamily="34" charset="-120"/>
                <a:ea typeface="微軟正黑體" panose="020B0604030504040204" pitchFamily="34" charset="-120"/>
              </a:endParaRPr>
            </a:p>
          </p:txBody>
        </p:sp>
        <p:sp>
          <p:nvSpPr>
            <p:cNvPr id="20" name="文字方塊 19"/>
            <p:cNvSpPr txBox="1"/>
            <p:nvPr/>
          </p:nvSpPr>
          <p:spPr>
            <a:xfrm>
              <a:off x="2255567" y="2536088"/>
              <a:ext cx="864096" cy="400110"/>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lang="en-US" altLang="zh-TW" sz="2000" dirty="0">
                  <a:latin typeface="微軟正黑體" panose="020B0604030504040204" pitchFamily="34" charset="-120"/>
                  <a:ea typeface="微軟正黑體" panose="020B0604030504040204" pitchFamily="34" charset="-120"/>
                </a:rPr>
                <a:t>8</a:t>
              </a:r>
              <a:r>
                <a:rPr lang="zh-TW" altLang="en-US" sz="2000" dirty="0" smtClean="0">
                  <a:latin typeface="微軟正黑體" panose="020B0604030504040204" pitchFamily="34" charset="-120"/>
                  <a:ea typeface="微軟正黑體" panose="020B0604030504040204" pitchFamily="34" charset="-120"/>
                </a:rPr>
                <a:t>月</a:t>
              </a:r>
              <a:endParaRPr lang="zh-TW" altLang="en-US" sz="2000" dirty="0">
                <a:latin typeface="微軟正黑體" panose="020B0604030504040204" pitchFamily="34" charset="-120"/>
                <a:ea typeface="微軟正黑體" panose="020B0604030504040204" pitchFamily="34" charset="-120"/>
              </a:endParaRPr>
            </a:p>
          </p:txBody>
        </p:sp>
        <p:sp>
          <p:nvSpPr>
            <p:cNvPr id="21" name="文字方塊 20"/>
            <p:cNvSpPr txBox="1"/>
            <p:nvPr/>
          </p:nvSpPr>
          <p:spPr>
            <a:xfrm>
              <a:off x="4570463" y="2536088"/>
              <a:ext cx="807839" cy="400110"/>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lang="en-US" altLang="zh-TW" sz="2000" dirty="0">
                  <a:latin typeface="微軟正黑體" panose="020B0604030504040204" pitchFamily="34" charset="-120"/>
                  <a:ea typeface="微軟正黑體" panose="020B0604030504040204" pitchFamily="34" charset="-120"/>
                </a:rPr>
                <a:t>8</a:t>
              </a:r>
              <a:r>
                <a:rPr lang="zh-TW" altLang="en-US" sz="2000" dirty="0" smtClean="0">
                  <a:latin typeface="微軟正黑體" panose="020B0604030504040204" pitchFamily="34" charset="-120"/>
                  <a:ea typeface="微軟正黑體" panose="020B0604030504040204" pitchFamily="34" charset="-120"/>
                </a:rPr>
                <a:t>月</a:t>
              </a:r>
              <a:endParaRPr lang="zh-TW" altLang="en-US" sz="2000" dirty="0">
                <a:latin typeface="微軟正黑體" panose="020B0604030504040204" pitchFamily="34" charset="-120"/>
                <a:ea typeface="微軟正黑體" panose="020B0604030504040204" pitchFamily="34" charset="-120"/>
              </a:endParaRPr>
            </a:p>
          </p:txBody>
        </p:sp>
        <p:sp>
          <p:nvSpPr>
            <p:cNvPr id="22" name="文字方塊 21"/>
            <p:cNvSpPr txBox="1"/>
            <p:nvPr/>
          </p:nvSpPr>
          <p:spPr>
            <a:xfrm>
              <a:off x="2255567" y="4283599"/>
              <a:ext cx="864096" cy="400110"/>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lang="en-US" altLang="zh-TW" sz="2000" dirty="0" smtClean="0">
                  <a:latin typeface="微軟正黑體" panose="020B0604030504040204" pitchFamily="34" charset="-120"/>
                  <a:ea typeface="微軟正黑體" panose="020B0604030504040204" pitchFamily="34" charset="-120"/>
                </a:rPr>
                <a:t>12</a:t>
              </a:r>
              <a:r>
                <a:rPr lang="zh-TW" altLang="en-US" sz="2000" dirty="0" smtClean="0">
                  <a:latin typeface="微軟正黑體" panose="020B0604030504040204" pitchFamily="34" charset="-120"/>
                  <a:ea typeface="微軟正黑體" panose="020B0604030504040204" pitchFamily="34" charset="-120"/>
                </a:rPr>
                <a:t>月</a:t>
              </a:r>
              <a:endParaRPr lang="zh-TW" altLang="en-US" sz="2000" dirty="0">
                <a:latin typeface="微軟正黑體" panose="020B0604030504040204" pitchFamily="34" charset="-120"/>
                <a:ea typeface="微軟正黑體" panose="020B0604030504040204" pitchFamily="34" charset="-120"/>
              </a:endParaRPr>
            </a:p>
          </p:txBody>
        </p:sp>
        <p:sp>
          <p:nvSpPr>
            <p:cNvPr id="24" name="文字方塊 23"/>
            <p:cNvSpPr txBox="1"/>
            <p:nvPr/>
          </p:nvSpPr>
          <p:spPr>
            <a:xfrm>
              <a:off x="1346760" y="2551477"/>
              <a:ext cx="908807" cy="369332"/>
            </a:xfrm>
            <a:prstGeom prst="rect">
              <a:avLst/>
            </a:prstGeom>
            <a:noFill/>
          </p:spPr>
          <p:txBody>
            <a:bodyPr wrap="square" rtlCol="0">
              <a:spAutoFit/>
            </a:bodyPr>
            <a:lstStyle/>
            <a:p>
              <a:r>
                <a:rPr lang="zh-TW" altLang="en-US" dirty="0" smtClean="0">
                  <a:latin typeface="微軟正黑體" panose="020B0604030504040204" pitchFamily="34" charset="-120"/>
                  <a:ea typeface="微軟正黑體" panose="020B0604030504040204" pitchFamily="34" charset="-120"/>
                </a:rPr>
                <a:t>當年度</a:t>
              </a:r>
              <a:endParaRPr lang="zh-TW" altLang="en-US" dirty="0">
                <a:latin typeface="微軟正黑體" panose="020B0604030504040204" pitchFamily="34" charset="-120"/>
                <a:ea typeface="微軟正黑體" panose="020B0604030504040204" pitchFamily="34" charset="-120"/>
              </a:endParaRPr>
            </a:p>
          </p:txBody>
        </p:sp>
        <p:sp>
          <p:nvSpPr>
            <p:cNvPr id="25" name="文字方塊 24"/>
            <p:cNvSpPr txBox="1"/>
            <p:nvPr/>
          </p:nvSpPr>
          <p:spPr>
            <a:xfrm>
              <a:off x="4647246" y="4328160"/>
              <a:ext cx="908807" cy="369332"/>
            </a:xfrm>
            <a:prstGeom prst="rect">
              <a:avLst/>
            </a:prstGeom>
            <a:noFill/>
          </p:spPr>
          <p:txBody>
            <a:bodyPr wrap="square" rtlCol="0">
              <a:spAutoFit/>
            </a:bodyPr>
            <a:lstStyle/>
            <a:p>
              <a:r>
                <a:rPr lang="zh-TW" altLang="en-US" dirty="0" smtClean="0">
                  <a:latin typeface="微軟正黑體" panose="020B0604030504040204" pitchFamily="34" charset="-120"/>
                  <a:ea typeface="微軟正黑體" panose="020B0604030504040204" pitchFamily="34" charset="-120"/>
                </a:rPr>
                <a:t>隔年</a:t>
              </a:r>
              <a:endParaRPr lang="zh-TW" altLang="en-US" dirty="0">
                <a:latin typeface="微軟正黑體" panose="020B0604030504040204" pitchFamily="34" charset="-120"/>
                <a:ea typeface="微軟正黑體" panose="020B0604030504040204" pitchFamily="34" charset="-120"/>
              </a:endParaRPr>
            </a:p>
          </p:txBody>
        </p:sp>
        <p:sp>
          <p:nvSpPr>
            <p:cNvPr id="26" name="文字方塊 25"/>
            <p:cNvSpPr txBox="1"/>
            <p:nvPr/>
          </p:nvSpPr>
          <p:spPr>
            <a:xfrm>
              <a:off x="5334585" y="4288216"/>
              <a:ext cx="864096" cy="400110"/>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lang="en-US" altLang="zh-TW" sz="2000" dirty="0" smtClean="0">
                  <a:latin typeface="微軟正黑體" panose="020B0604030504040204" pitchFamily="34" charset="-120"/>
                  <a:ea typeface="微軟正黑體" panose="020B0604030504040204" pitchFamily="34" charset="-120"/>
                </a:rPr>
                <a:t>4-5</a:t>
              </a:r>
              <a:r>
                <a:rPr lang="zh-TW" altLang="en-US" sz="2000" dirty="0" smtClean="0">
                  <a:latin typeface="微軟正黑體" panose="020B0604030504040204" pitchFamily="34" charset="-120"/>
                  <a:ea typeface="微軟正黑體" panose="020B0604030504040204" pitchFamily="34" charset="-120"/>
                </a:rPr>
                <a:t>月</a:t>
              </a:r>
              <a:endParaRPr lang="zh-TW" altLang="en-US" sz="2000" dirty="0">
                <a:latin typeface="微軟正黑體" panose="020B0604030504040204" pitchFamily="34" charset="-120"/>
                <a:ea typeface="微軟正黑體" panose="020B0604030504040204" pitchFamily="34" charset="-120"/>
              </a:endParaRPr>
            </a:p>
          </p:txBody>
        </p:sp>
        <p:sp>
          <p:nvSpPr>
            <p:cNvPr id="27" name="文字方塊 26"/>
            <p:cNvSpPr txBox="1"/>
            <p:nvPr/>
          </p:nvSpPr>
          <p:spPr>
            <a:xfrm>
              <a:off x="8211304" y="4288216"/>
              <a:ext cx="864096" cy="400110"/>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lang="en-US" altLang="zh-TW" sz="2000" dirty="0">
                  <a:latin typeface="微軟正黑體" panose="020B0604030504040204" pitchFamily="34" charset="-120"/>
                  <a:ea typeface="微軟正黑體" panose="020B0604030504040204" pitchFamily="34" charset="-120"/>
                </a:rPr>
                <a:t>7</a:t>
              </a:r>
              <a:r>
                <a:rPr lang="zh-TW" altLang="en-US" sz="2000" dirty="0" smtClean="0">
                  <a:latin typeface="微軟正黑體" panose="020B0604030504040204" pitchFamily="34" charset="-120"/>
                  <a:ea typeface="微軟正黑體" panose="020B0604030504040204" pitchFamily="34" charset="-120"/>
                </a:rPr>
                <a:t>月</a:t>
              </a:r>
              <a:endParaRPr lang="zh-TW" altLang="en-US" sz="2000" dirty="0">
                <a:latin typeface="微軟正黑體" panose="020B0604030504040204" pitchFamily="34" charset="-120"/>
                <a:ea typeface="微軟正黑體" panose="020B0604030504040204" pitchFamily="34" charset="-120"/>
              </a:endParaRPr>
            </a:p>
          </p:txBody>
        </p:sp>
        <p:sp>
          <p:nvSpPr>
            <p:cNvPr id="28" name="向右箭號 27"/>
            <p:cNvSpPr/>
            <p:nvPr/>
          </p:nvSpPr>
          <p:spPr>
            <a:xfrm>
              <a:off x="3535583" y="3270109"/>
              <a:ext cx="523342" cy="467198"/>
            </a:xfrm>
            <a:prstGeom prst="rightArrow">
              <a:avLst/>
            </a:prstGeom>
            <a:solidFill>
              <a:srgbClr val="002060"/>
            </a:solidFill>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55347" tIns="155347" rIns="155347" bIns="155347" numCol="1" spcCol="1270" rtlCol="0" anchor="t" anchorCtr="0">
              <a:noAutofit/>
            </a:bodyPr>
            <a:lstStyle/>
            <a:p>
              <a:pPr marL="355600" indent="-355600" algn="ctr" defTabSz="1066800">
                <a:lnSpc>
                  <a:spcPct val="90000"/>
                </a:lnSpc>
                <a:spcBef>
                  <a:spcPct val="0"/>
                </a:spcBef>
                <a:spcAft>
                  <a:spcPct val="35000"/>
                </a:spcAft>
              </a:pPr>
              <a:endParaRPr lang="zh-TW" altLang="en-US" sz="2400" b="1" kern="1200" dirty="0" smtClean="0">
                <a:latin typeface="微軟正黑體" panose="020B0604030504040204" pitchFamily="34" charset="-120"/>
                <a:ea typeface="微軟正黑體" panose="020B0604030504040204" pitchFamily="34" charset="-120"/>
              </a:endParaRPr>
            </a:p>
          </p:txBody>
        </p:sp>
        <p:sp>
          <p:nvSpPr>
            <p:cNvPr id="29" name="向右箭號 28"/>
            <p:cNvSpPr/>
            <p:nvPr/>
          </p:nvSpPr>
          <p:spPr>
            <a:xfrm>
              <a:off x="5937010" y="3275736"/>
              <a:ext cx="523342" cy="467198"/>
            </a:xfrm>
            <a:prstGeom prst="rightArrow">
              <a:avLst/>
            </a:prstGeom>
            <a:solidFill>
              <a:srgbClr val="002060"/>
            </a:solidFill>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55347" tIns="155347" rIns="155347" bIns="155347" numCol="1" spcCol="1270" rtlCol="0" anchor="t" anchorCtr="0">
              <a:noAutofit/>
            </a:bodyPr>
            <a:lstStyle/>
            <a:p>
              <a:pPr marL="355600" indent="-355600" algn="ctr" defTabSz="1066800">
                <a:lnSpc>
                  <a:spcPct val="90000"/>
                </a:lnSpc>
                <a:spcBef>
                  <a:spcPct val="0"/>
                </a:spcBef>
                <a:spcAft>
                  <a:spcPct val="35000"/>
                </a:spcAft>
              </a:pPr>
              <a:endParaRPr lang="zh-TW" altLang="en-US" sz="2400" b="1" kern="1200" dirty="0" smtClean="0">
                <a:latin typeface="微軟正黑體" panose="020B0604030504040204" pitchFamily="34" charset="-120"/>
                <a:ea typeface="微軟正黑體" panose="020B0604030504040204" pitchFamily="34" charset="-120"/>
              </a:endParaRPr>
            </a:p>
          </p:txBody>
        </p:sp>
        <p:sp>
          <p:nvSpPr>
            <p:cNvPr id="30" name="向右箭號 29"/>
            <p:cNvSpPr/>
            <p:nvPr/>
          </p:nvSpPr>
          <p:spPr>
            <a:xfrm>
              <a:off x="6916095" y="5099775"/>
              <a:ext cx="523342" cy="467198"/>
            </a:xfrm>
            <a:prstGeom prst="rightArrow">
              <a:avLst/>
            </a:prstGeom>
            <a:solidFill>
              <a:srgbClr val="002060"/>
            </a:solidFill>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55347" tIns="155347" rIns="155347" bIns="155347" numCol="1" spcCol="1270" rtlCol="0" anchor="t" anchorCtr="0">
              <a:noAutofit/>
            </a:bodyPr>
            <a:lstStyle/>
            <a:p>
              <a:pPr marL="355600" indent="-355600" algn="ctr" defTabSz="1066800">
                <a:lnSpc>
                  <a:spcPct val="90000"/>
                </a:lnSpc>
                <a:spcBef>
                  <a:spcPct val="0"/>
                </a:spcBef>
                <a:spcAft>
                  <a:spcPct val="35000"/>
                </a:spcAft>
              </a:pPr>
              <a:endParaRPr lang="zh-TW" altLang="en-US" sz="2400" b="1" kern="1200" dirty="0" smtClean="0">
                <a:latin typeface="微軟正黑體" panose="020B0604030504040204" pitchFamily="34" charset="-120"/>
                <a:ea typeface="微軟正黑體" panose="020B0604030504040204" pitchFamily="34" charset="-120"/>
              </a:endParaRPr>
            </a:p>
          </p:txBody>
        </p:sp>
        <p:sp>
          <p:nvSpPr>
            <p:cNvPr id="31" name="向右箭號 30"/>
            <p:cNvSpPr/>
            <p:nvPr/>
          </p:nvSpPr>
          <p:spPr>
            <a:xfrm>
              <a:off x="4123904" y="5099775"/>
              <a:ext cx="523342" cy="467198"/>
            </a:xfrm>
            <a:prstGeom prst="rightArrow">
              <a:avLst/>
            </a:prstGeom>
            <a:solidFill>
              <a:srgbClr val="002060"/>
            </a:solidFill>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55347" tIns="155347" rIns="155347" bIns="155347" numCol="1" spcCol="1270" rtlCol="0" anchor="t" anchorCtr="0">
              <a:noAutofit/>
            </a:bodyPr>
            <a:lstStyle/>
            <a:p>
              <a:pPr marL="355600" indent="-355600" algn="ctr" defTabSz="1066800">
                <a:lnSpc>
                  <a:spcPct val="90000"/>
                </a:lnSpc>
                <a:spcBef>
                  <a:spcPct val="0"/>
                </a:spcBef>
                <a:spcAft>
                  <a:spcPct val="35000"/>
                </a:spcAft>
              </a:pPr>
              <a:endParaRPr lang="zh-TW" altLang="en-US" sz="2400" b="1" kern="1200" dirty="0" smtClean="0">
                <a:latin typeface="微軟正黑體" panose="020B0604030504040204" pitchFamily="34" charset="-120"/>
                <a:ea typeface="微軟正黑體" panose="020B0604030504040204" pitchFamily="34" charset="-120"/>
              </a:endParaRPr>
            </a:p>
          </p:txBody>
        </p:sp>
        <p:sp>
          <p:nvSpPr>
            <p:cNvPr id="32" name="向右箭號 31"/>
            <p:cNvSpPr/>
            <p:nvPr/>
          </p:nvSpPr>
          <p:spPr>
            <a:xfrm>
              <a:off x="8096556" y="3270109"/>
              <a:ext cx="523342" cy="467198"/>
            </a:xfrm>
            <a:prstGeom prst="rightArrow">
              <a:avLst/>
            </a:prstGeom>
            <a:solidFill>
              <a:srgbClr val="002060"/>
            </a:solidFill>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55347" tIns="155347" rIns="155347" bIns="155347" numCol="1" spcCol="1270" rtlCol="0" anchor="t" anchorCtr="0">
              <a:noAutofit/>
            </a:bodyPr>
            <a:lstStyle/>
            <a:p>
              <a:pPr marL="355600" indent="-355600" algn="ctr" defTabSz="1066800">
                <a:lnSpc>
                  <a:spcPct val="90000"/>
                </a:lnSpc>
                <a:spcBef>
                  <a:spcPct val="0"/>
                </a:spcBef>
                <a:spcAft>
                  <a:spcPct val="35000"/>
                </a:spcAft>
              </a:pPr>
              <a:endParaRPr lang="zh-TW" altLang="en-US" sz="2400" b="1" kern="1200" dirty="0" smtClean="0">
                <a:latin typeface="微軟正黑體" panose="020B0604030504040204" pitchFamily="34" charset="-120"/>
                <a:ea typeface="微軟正黑體" panose="020B0604030504040204" pitchFamily="34" charset="-120"/>
              </a:endParaRPr>
            </a:p>
          </p:txBody>
        </p:sp>
        <p:sp>
          <p:nvSpPr>
            <p:cNvPr id="33" name="圓角矩形 32"/>
            <p:cNvSpPr/>
            <p:nvPr/>
          </p:nvSpPr>
          <p:spPr bwMode="auto">
            <a:xfrm>
              <a:off x="6535649" y="3064394"/>
              <a:ext cx="1446815" cy="981462"/>
            </a:xfrm>
            <a:prstGeom prst="roundRect">
              <a:avLst>
                <a:gd name="adj" fmla="val 18077"/>
              </a:avLst>
            </a:prstGeom>
            <a:solidFill>
              <a:schemeClr val="accent5">
                <a:lumMod val="20000"/>
                <a:lumOff val="80000"/>
                <a:alpha val="90000"/>
              </a:schemeClr>
            </a:solidFill>
            <a:ln>
              <a:solidFill>
                <a:srgbClr val="002060">
                  <a:alpha val="90000"/>
                </a:srgbClr>
              </a:solidFill>
            </a:ln>
            <a:extLst/>
          </p:spPr>
          <p:style>
            <a:lnRef idx="2">
              <a:schemeClr val="accent5">
                <a:tint val="40000"/>
                <a:alpha val="90000"/>
                <a:hueOff val="0"/>
                <a:satOff val="0"/>
                <a:lumOff val="0"/>
                <a:alphaOff val="0"/>
              </a:schemeClr>
            </a:lnRef>
            <a:fillRef idx="1">
              <a:schemeClr val="accent5">
                <a:tint val="40000"/>
                <a:alpha val="90000"/>
                <a:hueOff val="0"/>
                <a:satOff val="0"/>
                <a:lumOff val="0"/>
                <a:alphaOff val="0"/>
              </a:schemeClr>
            </a:fillRef>
            <a:effectRef idx="0">
              <a:schemeClr val="accent5">
                <a:tint val="40000"/>
                <a:alpha val="90000"/>
                <a:hueOff val="0"/>
                <a:satOff val="0"/>
                <a:lumOff val="0"/>
                <a:alphaOff val="0"/>
              </a:schemeClr>
            </a:effectRef>
            <a:fontRef idx="minor">
              <a:schemeClr val="dk1">
                <a:hueOff val="0"/>
                <a:satOff val="0"/>
                <a:lumOff val="0"/>
                <a:alphaOff val="0"/>
              </a:schemeClr>
            </a:fontRef>
          </p:style>
          <p:txBody>
            <a:bodyPr lIns="90678" tIns="90678" rIns="120904" bIns="136017" spcCol="1270"/>
            <a:lstStyle/>
            <a:p>
              <a:pPr algn="ctr">
                <a:defRPr/>
              </a:pPr>
              <a:r>
                <a:rPr lang="zh-TW" altLang="en-US" sz="2200" dirty="0" smtClean="0">
                  <a:latin typeface="微軟正黑體" panose="020B0604030504040204" pitchFamily="34" charset="-120"/>
                  <a:ea typeface="微軟正黑體" panose="020B0604030504040204" pitchFamily="34" charset="-120"/>
                </a:rPr>
                <a:t>核定計畫及名額</a:t>
              </a:r>
              <a:endParaRPr lang="zh-TW" altLang="en-US" sz="2200" dirty="0">
                <a:latin typeface="微軟正黑體" panose="020B0604030504040204" pitchFamily="34" charset="-120"/>
                <a:ea typeface="微軟正黑體" panose="020B0604030504040204" pitchFamily="34" charset="-120"/>
              </a:endParaRPr>
            </a:p>
          </p:txBody>
        </p:sp>
        <p:sp>
          <p:nvSpPr>
            <p:cNvPr id="34" name="文字方塊 33"/>
            <p:cNvSpPr txBox="1"/>
            <p:nvPr/>
          </p:nvSpPr>
          <p:spPr>
            <a:xfrm>
              <a:off x="6784359" y="2540393"/>
              <a:ext cx="864096" cy="400110"/>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lang="en-US" altLang="zh-TW" sz="2000" dirty="0">
                  <a:latin typeface="微軟正黑體" panose="020B0604030504040204" pitchFamily="34" charset="-120"/>
                  <a:ea typeface="微軟正黑體" panose="020B0604030504040204" pitchFamily="34" charset="-120"/>
                </a:rPr>
                <a:t>9</a:t>
              </a:r>
              <a:r>
                <a:rPr lang="zh-TW" altLang="en-US" sz="2000" dirty="0" smtClean="0">
                  <a:latin typeface="微軟正黑體" panose="020B0604030504040204" pitchFamily="34" charset="-120"/>
                  <a:ea typeface="微軟正黑體" panose="020B0604030504040204" pitchFamily="34" charset="-120"/>
                </a:rPr>
                <a:t>月</a:t>
              </a:r>
              <a:endParaRPr lang="zh-TW" altLang="en-US" sz="2000" dirty="0">
                <a:latin typeface="微軟正黑體" panose="020B0604030504040204" pitchFamily="34" charset="-120"/>
                <a:ea typeface="微軟正黑體" panose="020B0604030504040204" pitchFamily="34" charset="-120"/>
              </a:endParaRPr>
            </a:p>
          </p:txBody>
        </p:sp>
        <p:sp>
          <p:nvSpPr>
            <p:cNvPr id="35" name="圓角矩形 34"/>
            <p:cNvSpPr/>
            <p:nvPr/>
          </p:nvSpPr>
          <p:spPr bwMode="auto">
            <a:xfrm>
              <a:off x="8698195" y="3060089"/>
              <a:ext cx="1446815" cy="981462"/>
            </a:xfrm>
            <a:prstGeom prst="roundRect">
              <a:avLst>
                <a:gd name="adj" fmla="val 18077"/>
              </a:avLst>
            </a:prstGeom>
            <a:solidFill>
              <a:schemeClr val="accent5">
                <a:lumMod val="20000"/>
                <a:lumOff val="80000"/>
                <a:alpha val="90000"/>
              </a:schemeClr>
            </a:solidFill>
            <a:ln>
              <a:solidFill>
                <a:srgbClr val="002060">
                  <a:alpha val="90000"/>
                </a:srgbClr>
              </a:solidFill>
            </a:ln>
            <a:extLst/>
          </p:spPr>
          <p:style>
            <a:lnRef idx="2">
              <a:schemeClr val="accent5">
                <a:tint val="40000"/>
                <a:alpha val="90000"/>
                <a:hueOff val="0"/>
                <a:satOff val="0"/>
                <a:lumOff val="0"/>
                <a:alphaOff val="0"/>
              </a:schemeClr>
            </a:lnRef>
            <a:fillRef idx="1">
              <a:schemeClr val="accent5">
                <a:tint val="40000"/>
                <a:alpha val="90000"/>
                <a:hueOff val="0"/>
                <a:satOff val="0"/>
                <a:lumOff val="0"/>
                <a:alphaOff val="0"/>
              </a:schemeClr>
            </a:fillRef>
            <a:effectRef idx="0">
              <a:schemeClr val="accent5">
                <a:tint val="40000"/>
                <a:alpha val="90000"/>
                <a:hueOff val="0"/>
                <a:satOff val="0"/>
                <a:lumOff val="0"/>
                <a:alphaOff val="0"/>
              </a:schemeClr>
            </a:effectRef>
            <a:fontRef idx="minor">
              <a:schemeClr val="dk1">
                <a:hueOff val="0"/>
                <a:satOff val="0"/>
                <a:lumOff val="0"/>
                <a:alphaOff val="0"/>
              </a:schemeClr>
            </a:fontRef>
          </p:style>
          <p:txBody>
            <a:bodyPr lIns="90678" tIns="90678" rIns="120904" bIns="136017" spcCol="1270"/>
            <a:lstStyle/>
            <a:p>
              <a:pPr algn="ctr">
                <a:defRPr/>
              </a:pPr>
              <a:r>
                <a:rPr lang="zh-TW" altLang="en-US" sz="2200" dirty="0" smtClean="0">
                  <a:latin typeface="微軟正黑體" panose="020B0604030504040204" pitchFamily="34" charset="-120"/>
                  <a:ea typeface="微軟正黑體" panose="020B0604030504040204" pitchFamily="34" charset="-120"/>
                </a:rPr>
                <a:t>徵選學生進計畫</a:t>
              </a:r>
              <a:endParaRPr lang="zh-TW" altLang="en-US" sz="2200" dirty="0">
                <a:latin typeface="微軟正黑體" panose="020B0604030504040204" pitchFamily="34" charset="-120"/>
                <a:ea typeface="微軟正黑體" panose="020B0604030504040204" pitchFamily="34" charset="-120"/>
              </a:endParaRPr>
            </a:p>
          </p:txBody>
        </p:sp>
        <p:sp>
          <p:nvSpPr>
            <p:cNvPr id="36" name="文字方塊 35"/>
            <p:cNvSpPr txBox="1"/>
            <p:nvPr/>
          </p:nvSpPr>
          <p:spPr>
            <a:xfrm>
              <a:off x="8946905" y="2536088"/>
              <a:ext cx="864096" cy="400110"/>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lang="en-US" altLang="zh-TW" sz="2000" dirty="0" smtClean="0">
                  <a:latin typeface="微軟正黑體" panose="020B0604030504040204" pitchFamily="34" charset="-120"/>
                  <a:ea typeface="微軟正黑體" panose="020B0604030504040204" pitchFamily="34" charset="-120"/>
                </a:rPr>
                <a:t>10</a:t>
              </a:r>
              <a:r>
                <a:rPr lang="zh-TW" altLang="en-US" sz="2000" dirty="0" smtClean="0">
                  <a:latin typeface="微軟正黑體" panose="020B0604030504040204" pitchFamily="34" charset="-120"/>
                  <a:ea typeface="微軟正黑體" panose="020B0604030504040204" pitchFamily="34" charset="-120"/>
                </a:rPr>
                <a:t>月</a:t>
              </a:r>
              <a:endParaRPr lang="zh-TW" altLang="en-US" sz="2000" dirty="0">
                <a:latin typeface="微軟正黑體" panose="020B0604030504040204" pitchFamily="34" charset="-120"/>
                <a:ea typeface="微軟正黑體" panose="020B0604030504040204" pitchFamily="34" charset="-120"/>
              </a:endParaRPr>
            </a:p>
          </p:txBody>
        </p:sp>
        <p:sp>
          <p:nvSpPr>
            <p:cNvPr id="37" name="向右箭號 36"/>
            <p:cNvSpPr/>
            <p:nvPr/>
          </p:nvSpPr>
          <p:spPr>
            <a:xfrm>
              <a:off x="10275854" y="3275675"/>
              <a:ext cx="523342" cy="467198"/>
            </a:xfrm>
            <a:prstGeom prst="rightArrow">
              <a:avLst/>
            </a:prstGeom>
            <a:solidFill>
              <a:srgbClr val="002060"/>
            </a:solidFill>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55347" tIns="155347" rIns="155347" bIns="155347" numCol="1" spcCol="1270" rtlCol="0" anchor="t" anchorCtr="0">
              <a:noAutofit/>
            </a:bodyPr>
            <a:lstStyle/>
            <a:p>
              <a:pPr marL="355600" indent="-355600" algn="ctr" defTabSz="1066800">
                <a:lnSpc>
                  <a:spcPct val="90000"/>
                </a:lnSpc>
                <a:spcBef>
                  <a:spcPct val="0"/>
                </a:spcBef>
                <a:spcAft>
                  <a:spcPct val="35000"/>
                </a:spcAft>
              </a:pPr>
              <a:endParaRPr lang="zh-TW" altLang="en-US" sz="2400" b="1" kern="1200" dirty="0" smtClean="0">
                <a:latin typeface="微軟正黑體" panose="020B0604030504040204" pitchFamily="34" charset="-120"/>
                <a:ea typeface="微軟正黑體" panose="020B0604030504040204" pitchFamily="34" charset="-120"/>
              </a:endParaRPr>
            </a:p>
          </p:txBody>
        </p:sp>
        <p:sp>
          <p:nvSpPr>
            <p:cNvPr id="38" name="向右箭號 37"/>
            <p:cNvSpPr/>
            <p:nvPr/>
          </p:nvSpPr>
          <p:spPr>
            <a:xfrm>
              <a:off x="9883339" y="5099775"/>
              <a:ext cx="523342" cy="467198"/>
            </a:xfrm>
            <a:prstGeom prst="rightArrow">
              <a:avLst/>
            </a:prstGeom>
            <a:solidFill>
              <a:srgbClr val="002060"/>
            </a:solidFill>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55347" tIns="155347" rIns="155347" bIns="155347" numCol="1" spcCol="1270" rtlCol="0" anchor="t" anchorCtr="0">
              <a:noAutofit/>
            </a:bodyPr>
            <a:lstStyle/>
            <a:p>
              <a:pPr marL="355600" indent="-355600" algn="ctr" defTabSz="1066800">
                <a:lnSpc>
                  <a:spcPct val="90000"/>
                </a:lnSpc>
                <a:spcBef>
                  <a:spcPct val="0"/>
                </a:spcBef>
                <a:spcAft>
                  <a:spcPct val="35000"/>
                </a:spcAft>
              </a:pPr>
              <a:endParaRPr lang="zh-TW" altLang="en-US" sz="2400" b="1" kern="1200" dirty="0" smtClean="0">
                <a:latin typeface="微軟正黑體" panose="020B0604030504040204" pitchFamily="34" charset="-120"/>
                <a:ea typeface="微軟正黑體" panose="020B0604030504040204" pitchFamily="34" charset="-120"/>
              </a:endParaRPr>
            </a:p>
          </p:txBody>
        </p:sp>
        <p:sp>
          <p:nvSpPr>
            <p:cNvPr id="39" name="圓角矩形 38"/>
            <p:cNvSpPr/>
            <p:nvPr/>
          </p:nvSpPr>
          <p:spPr bwMode="auto">
            <a:xfrm>
              <a:off x="10577609" y="4848631"/>
              <a:ext cx="1446815" cy="981462"/>
            </a:xfrm>
            <a:prstGeom prst="roundRect">
              <a:avLst>
                <a:gd name="adj" fmla="val 18077"/>
              </a:avLst>
            </a:prstGeom>
            <a:solidFill>
              <a:schemeClr val="accent5">
                <a:lumMod val="20000"/>
                <a:lumOff val="80000"/>
                <a:alpha val="90000"/>
              </a:schemeClr>
            </a:solidFill>
            <a:ln>
              <a:solidFill>
                <a:srgbClr val="002060">
                  <a:alpha val="90000"/>
                </a:srgbClr>
              </a:solidFill>
            </a:ln>
            <a:extLst/>
          </p:spPr>
          <p:style>
            <a:lnRef idx="2">
              <a:schemeClr val="accent5">
                <a:tint val="40000"/>
                <a:alpha val="90000"/>
                <a:hueOff val="0"/>
                <a:satOff val="0"/>
                <a:lumOff val="0"/>
                <a:alphaOff val="0"/>
              </a:schemeClr>
            </a:lnRef>
            <a:fillRef idx="1">
              <a:schemeClr val="accent5">
                <a:tint val="40000"/>
                <a:alpha val="90000"/>
                <a:hueOff val="0"/>
                <a:satOff val="0"/>
                <a:lumOff val="0"/>
                <a:alphaOff val="0"/>
              </a:schemeClr>
            </a:fillRef>
            <a:effectRef idx="0">
              <a:schemeClr val="accent5">
                <a:tint val="40000"/>
                <a:alpha val="90000"/>
                <a:hueOff val="0"/>
                <a:satOff val="0"/>
                <a:lumOff val="0"/>
                <a:alphaOff val="0"/>
              </a:schemeClr>
            </a:effectRef>
            <a:fontRef idx="minor">
              <a:schemeClr val="dk1">
                <a:hueOff val="0"/>
                <a:satOff val="0"/>
                <a:lumOff val="0"/>
                <a:alphaOff val="0"/>
              </a:schemeClr>
            </a:fontRef>
          </p:style>
          <p:txBody>
            <a:bodyPr lIns="90678" tIns="90678" rIns="120904" bIns="136017" spcCol="1270"/>
            <a:lstStyle/>
            <a:p>
              <a:pPr algn="ctr">
                <a:defRPr/>
              </a:pPr>
              <a:r>
                <a:rPr lang="zh-TW" altLang="en-US" sz="2200" dirty="0" smtClean="0">
                  <a:latin typeface="微軟正黑體" panose="020B0604030504040204" pitchFamily="34" charset="-120"/>
                  <a:ea typeface="微軟正黑體" panose="020B0604030504040204" pitchFamily="34" charset="-120"/>
                </a:rPr>
                <a:t>完成對外招生作業</a:t>
              </a:r>
              <a:endParaRPr lang="zh-TW" altLang="en-US" sz="2200" dirty="0">
                <a:latin typeface="微軟正黑體" panose="020B0604030504040204" pitchFamily="34" charset="-120"/>
                <a:ea typeface="微軟正黑體" panose="020B0604030504040204" pitchFamily="34" charset="-120"/>
              </a:endParaRPr>
            </a:p>
          </p:txBody>
        </p:sp>
        <p:sp>
          <p:nvSpPr>
            <p:cNvPr id="40" name="文字方塊 39"/>
            <p:cNvSpPr txBox="1"/>
            <p:nvPr/>
          </p:nvSpPr>
          <p:spPr>
            <a:xfrm>
              <a:off x="10826319" y="4324630"/>
              <a:ext cx="864096" cy="400110"/>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lang="en-US" altLang="zh-TW" sz="2000" dirty="0">
                  <a:latin typeface="微軟正黑體" panose="020B0604030504040204" pitchFamily="34" charset="-120"/>
                  <a:ea typeface="微軟正黑體" panose="020B0604030504040204" pitchFamily="34" charset="-120"/>
                </a:rPr>
                <a:t>4</a:t>
              </a:r>
              <a:r>
                <a:rPr lang="zh-TW" altLang="en-US" sz="2000" dirty="0" smtClean="0">
                  <a:latin typeface="微軟正黑體" panose="020B0604030504040204" pitchFamily="34" charset="-120"/>
                  <a:ea typeface="微軟正黑體" panose="020B0604030504040204" pitchFamily="34" charset="-120"/>
                </a:rPr>
                <a:t>月</a:t>
              </a:r>
              <a:endParaRPr lang="zh-TW" altLang="en-US" sz="2000" dirty="0">
                <a:latin typeface="微軟正黑體" panose="020B0604030504040204" pitchFamily="34" charset="-120"/>
                <a:ea typeface="微軟正黑體" panose="020B0604030504040204" pitchFamily="34" charset="-120"/>
              </a:endParaRPr>
            </a:p>
          </p:txBody>
        </p:sp>
        <p:sp>
          <p:nvSpPr>
            <p:cNvPr id="41" name="文字方塊 40"/>
            <p:cNvSpPr txBox="1"/>
            <p:nvPr/>
          </p:nvSpPr>
          <p:spPr>
            <a:xfrm>
              <a:off x="9676394" y="4340019"/>
              <a:ext cx="1149925" cy="369332"/>
            </a:xfrm>
            <a:prstGeom prst="rect">
              <a:avLst/>
            </a:prstGeom>
            <a:noFill/>
          </p:spPr>
          <p:txBody>
            <a:bodyPr wrap="square" rtlCol="0">
              <a:spAutoFit/>
            </a:bodyPr>
            <a:lstStyle/>
            <a:p>
              <a:r>
                <a:rPr lang="zh-TW" altLang="en-US" dirty="0" smtClean="0">
                  <a:latin typeface="微軟正黑體" panose="020B0604030504040204" pitchFamily="34" charset="-120"/>
                  <a:ea typeface="微軟正黑體" panose="020B0604030504040204" pitchFamily="34" charset="-120"/>
                </a:rPr>
                <a:t>三學年內</a:t>
              </a:r>
              <a:endParaRPr lang="zh-TW" altLang="en-US" dirty="0">
                <a:latin typeface="微軟正黑體" panose="020B0604030504040204" pitchFamily="34" charset="-120"/>
                <a:ea typeface="微軟正黑體" panose="020B0604030504040204" pitchFamily="34" charset="-120"/>
              </a:endParaRPr>
            </a:p>
          </p:txBody>
        </p:sp>
      </p:grpSp>
      <p:sp>
        <p:nvSpPr>
          <p:cNvPr id="42" name="文字方塊 41"/>
          <p:cNvSpPr txBox="1"/>
          <p:nvPr/>
        </p:nvSpPr>
        <p:spPr>
          <a:xfrm>
            <a:off x="9648901" y="814482"/>
            <a:ext cx="695521" cy="461665"/>
          </a:xfrm>
          <a:prstGeom prst="rect">
            <a:avLst/>
          </a:prstGeom>
          <a:noFill/>
        </p:spPr>
        <p:txBody>
          <a:bodyPr vert="horz" wrap="square" rtlCol="0">
            <a:spAutoFit/>
          </a:bodyPr>
          <a:lstStyle/>
          <a:p>
            <a:r>
              <a:rPr lang="en-US" altLang="zh-TW" sz="2400" dirty="0">
                <a:latin typeface="微軟正黑體" panose="020B0604030504040204" pitchFamily="34" charset="-120"/>
                <a:ea typeface="微軟正黑體" panose="020B0604030504040204" pitchFamily="34" charset="-120"/>
              </a:rPr>
              <a:t>2</a:t>
            </a:r>
            <a:r>
              <a:rPr lang="en-US" altLang="zh-TW" sz="2400" dirty="0" smtClean="0">
                <a:latin typeface="微軟正黑體" panose="020B0604030504040204" pitchFamily="34" charset="-120"/>
                <a:ea typeface="微軟正黑體" panose="020B0604030504040204" pitchFamily="34" charset="-120"/>
              </a:rPr>
              <a:t>/2</a:t>
            </a:r>
            <a:endParaRPr lang="zh-TW" altLang="en-US" sz="2400" dirty="0">
              <a:latin typeface="微軟正黑體" panose="020B0604030504040204" pitchFamily="34" charset="-120"/>
              <a:ea typeface="微軟正黑體" panose="020B0604030504040204" pitchFamily="34" charset="-120"/>
            </a:endParaRPr>
          </a:p>
        </p:txBody>
      </p:sp>
      <p:pic>
        <p:nvPicPr>
          <p:cNvPr id="43" name="Picture 3"/>
          <p:cNvPicPr>
            <a:picLocks noChangeAspect="1" noChangeArrowheads="1"/>
          </p:cNvPicPr>
          <p:nvPr/>
        </p:nvPicPr>
        <p:blipFill>
          <a:blip r:embed="rId4" cstate="print">
            <a:lum contrast="-20000"/>
            <a:extLst>
              <a:ext uri="{28A0092B-C50C-407E-A947-70E740481C1C}">
                <a14:useLocalDpi xmlns:a14="http://schemas.microsoft.com/office/drawing/2010/main" val="0"/>
              </a:ext>
            </a:extLst>
          </a:blip>
          <a:srcRect/>
          <a:stretch>
            <a:fillRect/>
          </a:stretch>
        </p:blipFill>
        <p:spPr bwMode="auto">
          <a:xfrm>
            <a:off x="10344421" y="92539"/>
            <a:ext cx="1594307" cy="1183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投影片編號版面配置區 1"/>
          <p:cNvSpPr>
            <a:spLocks noGrp="1"/>
          </p:cNvSpPr>
          <p:nvPr>
            <p:ph type="sldNum" sz="quarter" idx="12"/>
          </p:nvPr>
        </p:nvSpPr>
        <p:spPr/>
        <p:txBody>
          <a:bodyPr/>
          <a:lstStyle/>
          <a:p>
            <a:fld id="{D57F1E4F-1CFF-5643-939E-217C01CDF565}" type="slidenum">
              <a:rPr lang="en-US" smtClean="0"/>
              <a:pPr/>
              <a:t>17</a:t>
            </a:fld>
            <a:endParaRPr lang="en-US" dirty="0"/>
          </a:p>
        </p:txBody>
      </p:sp>
    </p:spTree>
    <p:extLst>
      <p:ext uri="{BB962C8B-B14F-4D97-AF65-F5344CB8AC3E}">
        <p14:creationId xmlns:p14="http://schemas.microsoft.com/office/powerpoint/2010/main" val="251152838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1705732" y="416529"/>
            <a:ext cx="2223717" cy="864096"/>
          </a:xfrm>
        </p:spPr>
        <p:txBody>
          <a:bodyPr/>
          <a:lstStyle/>
          <a:p>
            <a:pPr algn="l"/>
            <a:r>
              <a:rPr lang="zh-TW" altLang="en-US" sz="4000" b="1" dirty="0" smtClean="0">
                <a:latin typeface="微軟正黑體" panose="020B0604030504040204" pitchFamily="34" charset="-120"/>
                <a:ea typeface="微軟正黑體" panose="020B0604030504040204" pitchFamily="34" charset="-120"/>
              </a:rPr>
              <a:t>總結</a:t>
            </a:r>
            <a:endParaRPr lang="ja-JP" altLang="en-US" sz="4000" b="1" dirty="0">
              <a:latin typeface="微軟正黑體" panose="020B0604030504040204" pitchFamily="34" charset="-120"/>
              <a:ea typeface="微軟正黑體" panose="020B0604030504040204" pitchFamily="34" charset="-120"/>
            </a:endParaRPr>
          </a:p>
        </p:txBody>
      </p:sp>
      <p:cxnSp>
        <p:nvCxnSpPr>
          <p:cNvPr id="6" name="直線接點 5"/>
          <p:cNvCxnSpPr/>
          <p:nvPr/>
        </p:nvCxnSpPr>
        <p:spPr>
          <a:xfrm>
            <a:off x="1705732" y="1276147"/>
            <a:ext cx="10157254" cy="0"/>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8" name="Picture 17" descr="教育部logo"/>
          <p:cNvPicPr>
            <a:picLocks noChangeAspect="1" noChangeArrowheads="1"/>
          </p:cNvPicPr>
          <p:nvPr/>
        </p:nvPicPr>
        <p:blipFill>
          <a:blip r:embed="rId3" cstate="print">
            <a:clrChange>
              <a:clrFrom>
                <a:srgbClr val="FFFFFF"/>
              </a:clrFrom>
              <a:clrTo>
                <a:srgbClr val="FFFFFF">
                  <a:alpha val="0"/>
                </a:srgbClr>
              </a:clrTo>
            </a:clrChange>
            <a:lum bright="-10000"/>
            <a:extLst>
              <a:ext uri="{28A0092B-C50C-407E-A947-70E740481C1C}">
                <a14:useLocalDpi xmlns:a14="http://schemas.microsoft.com/office/drawing/2010/main" val="0"/>
              </a:ext>
            </a:extLst>
          </a:blip>
          <a:srcRect/>
          <a:stretch>
            <a:fillRect/>
          </a:stretch>
        </p:blipFill>
        <p:spPr bwMode="auto">
          <a:xfrm>
            <a:off x="512653" y="296744"/>
            <a:ext cx="1193079" cy="110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字方塊 1"/>
          <p:cNvSpPr txBox="1"/>
          <p:nvPr/>
        </p:nvSpPr>
        <p:spPr>
          <a:xfrm>
            <a:off x="9648901" y="814482"/>
            <a:ext cx="695521" cy="461665"/>
          </a:xfrm>
          <a:prstGeom prst="rect">
            <a:avLst/>
          </a:prstGeom>
          <a:noFill/>
        </p:spPr>
        <p:txBody>
          <a:bodyPr vert="horz" wrap="square" rtlCol="0">
            <a:spAutoFit/>
          </a:bodyPr>
          <a:lstStyle/>
          <a:p>
            <a:r>
              <a:rPr lang="en-US" altLang="zh-TW" sz="2400" dirty="0" smtClean="0">
                <a:latin typeface="微軟正黑體" panose="020B0604030504040204" pitchFamily="34" charset="-120"/>
                <a:ea typeface="微軟正黑體" panose="020B0604030504040204" pitchFamily="34" charset="-120"/>
              </a:rPr>
              <a:t>1/1</a:t>
            </a:r>
            <a:endParaRPr lang="zh-TW" altLang="en-US" sz="2400" dirty="0">
              <a:latin typeface="微軟正黑體" panose="020B0604030504040204" pitchFamily="34" charset="-120"/>
              <a:ea typeface="微軟正黑體" panose="020B0604030504040204" pitchFamily="34" charset="-120"/>
            </a:endParaRPr>
          </a:p>
        </p:txBody>
      </p:sp>
      <p:sp>
        <p:nvSpPr>
          <p:cNvPr id="13" name="文字方塊 12"/>
          <p:cNvSpPr txBox="1"/>
          <p:nvPr/>
        </p:nvSpPr>
        <p:spPr>
          <a:xfrm>
            <a:off x="1705732" y="1737811"/>
            <a:ext cx="9865096" cy="4247317"/>
          </a:xfrm>
          <a:prstGeom prst="rect">
            <a:avLst/>
          </a:prstGeom>
          <a:noFill/>
        </p:spPr>
        <p:txBody>
          <a:bodyPr wrap="square" rtlCol="0">
            <a:spAutoFit/>
          </a:bodyPr>
          <a:lstStyle/>
          <a:p>
            <a:pPr marL="285750" indent="-285750">
              <a:lnSpc>
                <a:spcPts val="3600"/>
              </a:lnSpc>
              <a:buFont typeface="Wingdings" panose="05000000000000000000" pitchFamily="2" charset="2"/>
              <a:buChar char="l"/>
            </a:pPr>
            <a:r>
              <a:rPr lang="zh-TW" altLang="en-US" sz="2600" dirty="0" smtClean="0">
                <a:latin typeface="微軟正黑體" panose="020B0604030504040204" pitchFamily="34" charset="-120"/>
                <a:ea typeface="微軟正黑體" panose="020B0604030504040204" pitchFamily="34" charset="-120"/>
              </a:rPr>
              <a:t>本計畫係培育博士級研發人才。</a:t>
            </a:r>
            <a:endParaRPr lang="en-US" altLang="zh-TW" sz="2600" dirty="0" smtClean="0">
              <a:latin typeface="微軟正黑體" panose="020B0604030504040204" pitchFamily="34" charset="-120"/>
              <a:ea typeface="微軟正黑體" panose="020B0604030504040204" pitchFamily="34" charset="-120"/>
            </a:endParaRPr>
          </a:p>
          <a:p>
            <a:pPr marL="285750" indent="-285750">
              <a:lnSpc>
                <a:spcPts val="3600"/>
              </a:lnSpc>
              <a:buFont typeface="Wingdings" panose="05000000000000000000" pitchFamily="2" charset="2"/>
              <a:buChar char="l"/>
            </a:pPr>
            <a:r>
              <a:rPr lang="zh-TW" altLang="en-US" sz="2600" dirty="0" smtClean="0">
                <a:latin typeface="微軟正黑體" panose="020B0604030504040204" pitchFamily="34" charset="-120"/>
                <a:ea typeface="微軟正黑體" panose="020B0604030504040204" pitchFamily="34" charset="-120"/>
              </a:rPr>
              <a:t>企業與學校進行初步討論及簽訂合作意向</a:t>
            </a:r>
            <a:r>
              <a:rPr lang="zh-TW" altLang="en-US" sz="2600" dirty="0">
                <a:latin typeface="微軟正黑體" panose="020B0604030504040204" pitchFamily="34" charset="-120"/>
                <a:ea typeface="微軟正黑體" panose="020B0604030504040204" pitchFamily="34" charset="-120"/>
              </a:rPr>
              <a:t>書</a:t>
            </a:r>
            <a:r>
              <a:rPr lang="zh-TW" altLang="en-US" sz="2600" dirty="0" smtClean="0">
                <a:latin typeface="微軟正黑體" panose="020B0604030504040204" pitchFamily="34" charset="-120"/>
                <a:ea typeface="微軟正黑體" panose="020B0604030504040204" pitchFamily="34" charset="-120"/>
              </a:rPr>
              <a:t>後，由學校撰寫計畫書送教育部審查。</a:t>
            </a:r>
            <a:endParaRPr lang="en-US" altLang="zh-TW" sz="2600" dirty="0" smtClean="0">
              <a:latin typeface="微軟正黑體" panose="020B0604030504040204" pitchFamily="34" charset="-120"/>
              <a:ea typeface="微軟正黑體" panose="020B0604030504040204" pitchFamily="34" charset="-120"/>
            </a:endParaRPr>
          </a:p>
          <a:p>
            <a:pPr marL="285750" indent="-285750">
              <a:lnSpc>
                <a:spcPts val="3600"/>
              </a:lnSpc>
              <a:buFont typeface="Wingdings" panose="05000000000000000000" pitchFamily="2" charset="2"/>
              <a:buChar char="l"/>
            </a:pPr>
            <a:r>
              <a:rPr lang="zh-TW" altLang="en-US" sz="2600" dirty="0" smtClean="0">
                <a:latin typeface="微軟正黑體" panose="020B0604030504040204" pitchFamily="34" charset="-120"/>
                <a:ea typeface="微軟正黑體" panose="020B0604030504040204" pitchFamily="34" charset="-120"/>
              </a:rPr>
              <a:t>採跨部會模式申請者，需檢附其他部會核定文件及核定計畫書。</a:t>
            </a:r>
            <a:endParaRPr lang="en-US" altLang="zh-TW" sz="2600" dirty="0" smtClean="0">
              <a:latin typeface="微軟正黑體" panose="020B0604030504040204" pitchFamily="34" charset="-120"/>
              <a:ea typeface="微軟正黑體" panose="020B0604030504040204" pitchFamily="34" charset="-120"/>
            </a:endParaRPr>
          </a:p>
          <a:p>
            <a:pPr marL="285750" indent="-285750">
              <a:lnSpc>
                <a:spcPts val="3600"/>
              </a:lnSpc>
              <a:buFont typeface="Wingdings" panose="05000000000000000000" pitchFamily="2" charset="2"/>
              <a:buChar char="l"/>
            </a:pPr>
            <a:r>
              <a:rPr lang="zh-TW" altLang="en-US" sz="2600" dirty="0" smtClean="0">
                <a:latin typeface="微軟正黑體" panose="020B0604030504040204" pitchFamily="34" charset="-120"/>
                <a:ea typeface="微軟正黑體" panose="020B0604030504040204" pitchFamily="34" charset="-120"/>
              </a:rPr>
              <a:t>計畫內需以全職學生之身分參與。留</a:t>
            </a:r>
            <a:r>
              <a:rPr lang="zh-TW" altLang="en-US" sz="2600" smtClean="0">
                <a:latin typeface="微軟正黑體" panose="020B0604030504040204" pitchFamily="34" charset="-120"/>
                <a:ea typeface="微軟正黑體" panose="020B0604030504040204" pitchFamily="34" charset="-120"/>
              </a:rPr>
              <a:t>職停薪亦可</a:t>
            </a:r>
            <a:r>
              <a:rPr lang="zh-TW" altLang="en-US" sz="2600" dirty="0">
                <a:latin typeface="微軟正黑體" panose="020B0604030504040204" pitchFamily="34" charset="-120"/>
                <a:ea typeface="微軟正黑體" panose="020B0604030504040204" pitchFamily="34" charset="-120"/>
              </a:rPr>
              <a:t>。</a:t>
            </a:r>
            <a:endParaRPr lang="en-US" altLang="zh-TW" sz="2600" dirty="0" smtClean="0">
              <a:latin typeface="微軟正黑體" panose="020B0604030504040204" pitchFamily="34" charset="-120"/>
              <a:ea typeface="微軟正黑體" panose="020B0604030504040204" pitchFamily="34" charset="-120"/>
            </a:endParaRPr>
          </a:p>
          <a:p>
            <a:pPr marL="285750" indent="-285750">
              <a:lnSpc>
                <a:spcPts val="3600"/>
              </a:lnSpc>
              <a:buFont typeface="Wingdings" panose="05000000000000000000" pitchFamily="2" charset="2"/>
              <a:buChar char="l"/>
            </a:pPr>
            <a:r>
              <a:rPr lang="zh-TW" altLang="en-US" sz="2600" dirty="0" smtClean="0">
                <a:latin typeface="微軟正黑體" panose="020B0604030504040204" pitchFamily="34" charset="-120"/>
                <a:ea typeface="微軟正黑體" panose="020B0604030504040204" pitchFamily="34" charset="-120"/>
              </a:rPr>
              <a:t>學校</a:t>
            </a:r>
            <a:r>
              <a:rPr lang="zh-TW" altLang="en-US" sz="2600" dirty="0">
                <a:latin typeface="微軟正黑體" panose="020B0604030504040204" pitchFamily="34" charset="-120"/>
                <a:ea typeface="微軟正黑體" panose="020B0604030504040204" pitchFamily="34" charset="-120"/>
              </a:rPr>
              <a:t>及產學合作企業或法人之總配合款不得低於本部核定總補助經費額度之百分之五十，總配合款百分之七十應由產學合作企業或法人出資。各計畫並應至少有一家企業</a:t>
            </a:r>
            <a:r>
              <a:rPr lang="zh-TW" altLang="en-US" sz="2600" dirty="0" smtClean="0">
                <a:latin typeface="微軟正黑體" panose="020B0604030504040204" pitchFamily="34" charset="-120"/>
                <a:ea typeface="微軟正黑體" panose="020B0604030504040204" pitchFamily="34" charset="-120"/>
              </a:rPr>
              <a:t>參與，並不得為學校附屬單位。</a:t>
            </a:r>
            <a:endParaRPr lang="en-US" altLang="zh-TW" sz="2600" dirty="0" smtClean="0">
              <a:latin typeface="微軟正黑體" panose="020B0604030504040204" pitchFamily="34" charset="-120"/>
              <a:ea typeface="微軟正黑體" panose="020B0604030504040204" pitchFamily="34" charset="-120"/>
            </a:endParaRPr>
          </a:p>
        </p:txBody>
      </p:sp>
      <p:pic>
        <p:nvPicPr>
          <p:cNvPr id="10" name="Picture 1030" descr="MCj0199031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344422" y="120666"/>
            <a:ext cx="1518564" cy="1155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投影片編號版面配置區 2"/>
          <p:cNvSpPr>
            <a:spLocks noGrp="1"/>
          </p:cNvSpPr>
          <p:nvPr>
            <p:ph type="sldNum" sz="quarter" idx="12"/>
          </p:nvPr>
        </p:nvSpPr>
        <p:spPr/>
        <p:txBody>
          <a:bodyPr/>
          <a:lstStyle/>
          <a:p>
            <a:fld id="{D57F1E4F-1CFF-5643-939E-217C01CDF565}" type="slidenum">
              <a:rPr lang="en-US" smtClean="0"/>
              <a:pPr/>
              <a:t>18</a:t>
            </a:fld>
            <a:endParaRPr lang="en-US" dirty="0"/>
          </a:p>
        </p:txBody>
      </p:sp>
    </p:spTree>
    <p:extLst>
      <p:ext uri="{BB962C8B-B14F-4D97-AF65-F5344CB8AC3E}">
        <p14:creationId xmlns:p14="http://schemas.microsoft.com/office/powerpoint/2010/main" val="295473262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74EF4FA5-3ACF-4466-B5A8-2110E529564F}" type="slidenum">
              <a:rPr lang="en-US" altLang="zh-TW" smtClean="0"/>
              <a:pPr/>
              <a:t>19</a:t>
            </a:fld>
            <a:endParaRPr lang="en-US" altLang="zh-TW" dirty="0"/>
          </a:p>
        </p:txBody>
      </p:sp>
      <p:sp>
        <p:nvSpPr>
          <p:cNvPr id="3" name="文字方塊 2"/>
          <p:cNvSpPr txBox="1"/>
          <p:nvPr/>
        </p:nvSpPr>
        <p:spPr>
          <a:xfrm>
            <a:off x="1705732" y="2075575"/>
            <a:ext cx="9865096" cy="553998"/>
          </a:xfrm>
          <a:prstGeom prst="rect">
            <a:avLst/>
          </a:prstGeom>
          <a:noFill/>
        </p:spPr>
        <p:txBody>
          <a:bodyPr wrap="square" rtlCol="0">
            <a:spAutoFit/>
          </a:bodyPr>
          <a:lstStyle/>
          <a:p>
            <a:pPr marL="630238" indent="-630238"/>
            <a:r>
              <a:rPr lang="zh-TW" altLang="en-US" sz="3000" dirty="0">
                <a:latin typeface="微軟正黑體" pitchFamily="34" charset="-120"/>
                <a:ea typeface="微軟正黑體" pitchFamily="34" charset="-120"/>
              </a:rPr>
              <a:t>後續計畫申請，倘有相關問題，可逕洽本部承辦人</a:t>
            </a:r>
            <a:endParaRPr lang="en-US" altLang="zh-TW" sz="3000" dirty="0">
              <a:latin typeface="微軟正黑體" pitchFamily="34" charset="-120"/>
              <a:ea typeface="微軟正黑體" pitchFamily="34" charset="-120"/>
            </a:endParaRPr>
          </a:p>
        </p:txBody>
      </p:sp>
      <p:sp>
        <p:nvSpPr>
          <p:cNvPr id="4" name="文字方塊 3"/>
          <p:cNvSpPr txBox="1"/>
          <p:nvPr/>
        </p:nvSpPr>
        <p:spPr>
          <a:xfrm>
            <a:off x="1705731" y="3181866"/>
            <a:ext cx="5337619" cy="1908215"/>
          </a:xfrm>
          <a:prstGeom prst="rect">
            <a:avLst/>
          </a:prstGeom>
          <a:noFill/>
        </p:spPr>
        <p:txBody>
          <a:bodyPr wrap="square" rtlCol="0">
            <a:spAutoFit/>
          </a:bodyPr>
          <a:lstStyle/>
          <a:p>
            <a:pPr marL="630238" indent="-630238"/>
            <a:r>
              <a:rPr lang="zh-TW" altLang="en-US" sz="3000" dirty="0">
                <a:latin typeface="微軟正黑體" pitchFamily="34" charset="-120"/>
                <a:ea typeface="微軟正黑體" pitchFamily="34" charset="-120"/>
              </a:rPr>
              <a:t>高等教育司 </a:t>
            </a:r>
            <a:r>
              <a:rPr lang="zh-TW" altLang="en-US" sz="3000" dirty="0" smtClean="0">
                <a:latin typeface="微軟正黑體" pitchFamily="34" charset="-120"/>
                <a:ea typeface="微軟正黑體" pitchFamily="34" charset="-120"/>
              </a:rPr>
              <a:t>教育品質及發展科</a:t>
            </a:r>
            <a:endParaRPr lang="en-US" altLang="zh-TW" sz="3000" dirty="0">
              <a:latin typeface="微軟正黑體" pitchFamily="34" charset="-120"/>
              <a:ea typeface="微軟正黑體" pitchFamily="34" charset="-120"/>
            </a:endParaRPr>
          </a:p>
          <a:p>
            <a:pPr marL="630238" indent="-630238"/>
            <a:r>
              <a:rPr lang="zh-TW" altLang="en-US" sz="3000" dirty="0" smtClean="0">
                <a:latin typeface="微軟正黑體" pitchFamily="34" charset="-120"/>
                <a:ea typeface="微軟正黑體" pitchFamily="34" charset="-120"/>
              </a:rPr>
              <a:t>傅遠智專員 </a:t>
            </a:r>
            <a:endParaRPr lang="en-US" altLang="zh-TW" sz="3000" dirty="0">
              <a:latin typeface="微軟正黑體" pitchFamily="34" charset="-120"/>
              <a:ea typeface="微軟正黑體" pitchFamily="34" charset="-120"/>
            </a:endParaRPr>
          </a:p>
          <a:p>
            <a:pPr marL="630238" indent="-630238"/>
            <a:r>
              <a:rPr lang="en-US" altLang="zh-TW" sz="3000" dirty="0" smtClean="0">
                <a:latin typeface="微軟正黑體" pitchFamily="34" charset="-120"/>
                <a:ea typeface="微軟正黑體" pitchFamily="34" charset="-120"/>
              </a:rPr>
              <a:t>02-77366156</a:t>
            </a:r>
            <a:endParaRPr lang="en-US" altLang="zh-TW" sz="3000" dirty="0">
              <a:latin typeface="微軟正黑體" pitchFamily="34" charset="-120"/>
              <a:ea typeface="微軟正黑體" pitchFamily="34" charset="-120"/>
            </a:endParaRPr>
          </a:p>
          <a:p>
            <a:pPr marL="630238" indent="-630238"/>
            <a:r>
              <a:rPr lang="en-US" altLang="zh-TW" sz="2800" dirty="0" smtClean="0">
                <a:latin typeface="微軟正黑體" pitchFamily="34" charset="-120"/>
                <a:ea typeface="微軟正黑體" pitchFamily="34" charset="-120"/>
              </a:rPr>
              <a:t>fuyc@mail.moe.gov.tw</a:t>
            </a:r>
            <a:endParaRPr lang="en-US" altLang="zh-TW" sz="2800" dirty="0">
              <a:latin typeface="微軟正黑體" pitchFamily="34" charset="-120"/>
              <a:ea typeface="微軟正黑體" pitchFamily="34" charset="-120"/>
            </a:endParaRPr>
          </a:p>
        </p:txBody>
      </p:sp>
      <p:cxnSp>
        <p:nvCxnSpPr>
          <p:cNvPr id="6" name="直線接點 5"/>
          <p:cNvCxnSpPr/>
          <p:nvPr/>
        </p:nvCxnSpPr>
        <p:spPr>
          <a:xfrm>
            <a:off x="1705732" y="1276147"/>
            <a:ext cx="10157254" cy="0"/>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7" name="Picture 17" descr="教育部logo"/>
          <p:cNvPicPr>
            <a:picLocks noChangeAspect="1" noChangeArrowheads="1"/>
          </p:cNvPicPr>
          <p:nvPr/>
        </p:nvPicPr>
        <p:blipFill>
          <a:blip r:embed="rId2" cstate="print">
            <a:clrChange>
              <a:clrFrom>
                <a:srgbClr val="FFFFFF"/>
              </a:clrFrom>
              <a:clrTo>
                <a:srgbClr val="FFFFFF">
                  <a:alpha val="0"/>
                </a:srgbClr>
              </a:clrTo>
            </a:clrChange>
            <a:lum bright="-10000"/>
            <a:extLst>
              <a:ext uri="{28A0092B-C50C-407E-A947-70E740481C1C}">
                <a14:useLocalDpi xmlns:a14="http://schemas.microsoft.com/office/drawing/2010/main" val="0"/>
              </a:ext>
            </a:extLst>
          </a:blip>
          <a:srcRect/>
          <a:stretch>
            <a:fillRect/>
          </a:stretch>
        </p:blipFill>
        <p:spPr bwMode="auto">
          <a:xfrm>
            <a:off x="512653" y="296744"/>
            <a:ext cx="1193079" cy="110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2"/>
          <p:cNvSpPr txBox="1">
            <a:spLocks noChangeArrowheads="1"/>
          </p:cNvSpPr>
          <p:nvPr/>
        </p:nvSpPr>
        <p:spPr>
          <a:xfrm>
            <a:off x="1705732" y="416529"/>
            <a:ext cx="2223717" cy="864096"/>
          </a:xfrm>
          <a:prstGeom prst="rect">
            <a:avLst/>
          </a:prstGeom>
        </p:spPr>
        <p:txBody>
          <a:bodyPr/>
          <a:lst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zh-TW" altLang="en-US" b="1" dirty="0" smtClean="0">
                <a:latin typeface="微軟正黑體" panose="020B0604030504040204" pitchFamily="34" charset="-120"/>
                <a:ea typeface="微軟正黑體" panose="020B0604030504040204" pitchFamily="34" charset="-120"/>
              </a:rPr>
              <a:t>聯絡窗口</a:t>
            </a:r>
            <a:endParaRPr lang="ja-JP" altLang="en-US" b="1" dirty="0">
              <a:latin typeface="微軟正黑體" panose="020B0604030504040204" pitchFamily="34" charset="-120"/>
              <a:ea typeface="微軟正黑體" panose="020B0604030504040204" pitchFamily="34" charset="-120"/>
            </a:endParaRPr>
          </a:p>
        </p:txBody>
      </p:sp>
      <p:pic>
        <p:nvPicPr>
          <p:cNvPr id="10" name="Picture 29" descr="detectives,government,investigators,magnifying glasses,persons,人潮,偵查員,審查員,放大鏡片,治理"/>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21429196">
            <a:off x="10574273" y="191645"/>
            <a:ext cx="1058863" cy="1058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字方塊 10"/>
          <p:cNvSpPr txBox="1"/>
          <p:nvPr/>
        </p:nvSpPr>
        <p:spPr>
          <a:xfrm>
            <a:off x="9648901" y="814482"/>
            <a:ext cx="695521" cy="461665"/>
          </a:xfrm>
          <a:prstGeom prst="rect">
            <a:avLst/>
          </a:prstGeom>
          <a:noFill/>
        </p:spPr>
        <p:txBody>
          <a:bodyPr vert="horz" wrap="square" rtlCol="0">
            <a:spAutoFit/>
          </a:bodyPr>
          <a:lstStyle/>
          <a:p>
            <a:r>
              <a:rPr lang="en-US" altLang="zh-TW" sz="2400" dirty="0" smtClean="0">
                <a:latin typeface="微軟正黑體" panose="020B0604030504040204" pitchFamily="34" charset="-120"/>
                <a:ea typeface="微軟正黑體" panose="020B0604030504040204" pitchFamily="34" charset="-120"/>
              </a:rPr>
              <a:t>1/1</a:t>
            </a:r>
            <a:endParaRPr lang="zh-TW" altLang="en-US" sz="24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54484434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1705732" y="416529"/>
            <a:ext cx="2223717" cy="864096"/>
          </a:xfrm>
        </p:spPr>
        <p:txBody>
          <a:bodyPr/>
          <a:lstStyle/>
          <a:p>
            <a:r>
              <a:rPr lang="zh-TW" altLang="en-US" sz="4000" b="1" dirty="0" smtClean="0">
                <a:latin typeface="微軟正黑體" panose="020B0604030504040204" pitchFamily="34" charset="-120"/>
                <a:ea typeface="微軟正黑體" panose="020B0604030504040204" pitchFamily="34" charset="-120"/>
              </a:rPr>
              <a:t>方案精神</a:t>
            </a:r>
            <a:endParaRPr lang="ja-JP" altLang="en-US" sz="4000" b="1" dirty="0">
              <a:latin typeface="微軟正黑體" panose="020B0604030504040204" pitchFamily="34" charset="-120"/>
              <a:ea typeface="微軟正黑體" panose="020B0604030504040204" pitchFamily="34" charset="-120"/>
            </a:endParaRPr>
          </a:p>
        </p:txBody>
      </p:sp>
      <p:cxnSp>
        <p:nvCxnSpPr>
          <p:cNvPr id="6" name="直線接點 5"/>
          <p:cNvCxnSpPr/>
          <p:nvPr/>
        </p:nvCxnSpPr>
        <p:spPr>
          <a:xfrm>
            <a:off x="1705732" y="1276147"/>
            <a:ext cx="10157254" cy="0"/>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8" name="Picture 17" descr="教育部logo"/>
          <p:cNvPicPr>
            <a:picLocks noChangeAspect="1" noChangeArrowheads="1"/>
          </p:cNvPicPr>
          <p:nvPr/>
        </p:nvPicPr>
        <p:blipFill>
          <a:blip r:embed="rId3" cstate="print">
            <a:clrChange>
              <a:clrFrom>
                <a:srgbClr val="FFFFFF"/>
              </a:clrFrom>
              <a:clrTo>
                <a:srgbClr val="FFFFFF">
                  <a:alpha val="0"/>
                </a:srgbClr>
              </a:clrTo>
            </a:clrChange>
            <a:lum bright="-10000"/>
            <a:extLst>
              <a:ext uri="{28A0092B-C50C-407E-A947-70E740481C1C}">
                <a14:useLocalDpi xmlns:a14="http://schemas.microsoft.com/office/drawing/2010/main" val="0"/>
              </a:ext>
            </a:extLst>
          </a:blip>
          <a:srcRect/>
          <a:stretch>
            <a:fillRect/>
          </a:stretch>
        </p:blipFill>
        <p:spPr bwMode="auto">
          <a:xfrm>
            <a:off x="512653" y="296744"/>
            <a:ext cx="1193079" cy="110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 name="Picture 1030" descr="MCj0199031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344422" y="120666"/>
            <a:ext cx="1518564" cy="1155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8" name="群組 47"/>
          <p:cNvGrpSpPr/>
          <p:nvPr/>
        </p:nvGrpSpPr>
        <p:grpSpPr>
          <a:xfrm>
            <a:off x="2753061" y="1978116"/>
            <a:ext cx="8062596" cy="3889905"/>
            <a:chOff x="0" y="-136383"/>
            <a:chExt cx="6030818" cy="2381276"/>
          </a:xfrm>
        </p:grpSpPr>
        <p:sp>
          <p:nvSpPr>
            <p:cNvPr id="49" name="向下箭號圖說文字 48"/>
            <p:cNvSpPr/>
            <p:nvPr/>
          </p:nvSpPr>
          <p:spPr bwMode="auto">
            <a:xfrm>
              <a:off x="1469323" y="-136383"/>
              <a:ext cx="3055081" cy="693148"/>
            </a:xfrm>
            <a:prstGeom prst="downArrowCallout">
              <a:avLst/>
            </a:prstGeom>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anchor="ctr"/>
            <a:lstStyle/>
            <a:p>
              <a:pPr algn="ctr">
                <a:lnSpc>
                  <a:spcPts val="2000"/>
                </a:lnSpc>
                <a:spcAft>
                  <a:spcPts val="0"/>
                </a:spcAft>
              </a:pPr>
              <a:r>
                <a:rPr lang="zh-TW" altLang="en-US" sz="2000" dirty="0">
                  <a:solidFill>
                    <a:srgbClr val="000000"/>
                  </a:solidFill>
                  <a:latin typeface="新細明體" panose="02020500000000000000" pitchFamily="18" charset="-120"/>
                  <a:ea typeface="標楷體" panose="03000509000000000000" pitchFamily="65" charset="-120"/>
                  <a:cs typeface="Times New Roman" panose="02020603050405020304" pitchFamily="18" charset="0"/>
                </a:rPr>
                <a:t>論文立基於解決產業實務問題之上</a:t>
              </a:r>
              <a:endParaRPr lang="zh-TW" altLang="en-US" sz="2000" dirty="0">
                <a:latin typeface="新細明體" panose="02020500000000000000" pitchFamily="18" charset="-120"/>
                <a:ea typeface="新細明體" panose="02020500000000000000" pitchFamily="18" charset="-120"/>
                <a:cs typeface="新細明體" panose="02020500000000000000" pitchFamily="18" charset="-120"/>
              </a:endParaRPr>
            </a:p>
          </p:txBody>
        </p:sp>
        <p:sp>
          <p:nvSpPr>
            <p:cNvPr id="50" name="向左箭號圖說文字 49"/>
            <p:cNvSpPr/>
            <p:nvPr/>
          </p:nvSpPr>
          <p:spPr bwMode="auto">
            <a:xfrm>
              <a:off x="3963946" y="409433"/>
              <a:ext cx="2066872" cy="1204536"/>
            </a:xfrm>
            <a:prstGeom prst="leftArrowCallout">
              <a:avLst>
                <a:gd name="adj1" fmla="val 25868"/>
                <a:gd name="adj2" fmla="val 28040"/>
                <a:gd name="adj3" fmla="val 25434"/>
                <a:gd name="adj4" fmla="val 64127"/>
              </a:avLst>
            </a:prstGeom>
            <a:ln>
              <a:prstDash val="sysDot"/>
              <a:headEnd type="none" w="med" len="med"/>
              <a:tailEnd type="none" w="med" len="med"/>
            </a:ln>
          </p:spPr>
          <p:style>
            <a:lnRef idx="2">
              <a:schemeClr val="accent2"/>
            </a:lnRef>
            <a:fillRef idx="1">
              <a:schemeClr val="lt1"/>
            </a:fillRef>
            <a:effectRef idx="0">
              <a:schemeClr val="accent2"/>
            </a:effectRef>
            <a:fontRef idx="minor">
              <a:schemeClr val="dk1"/>
            </a:fontRef>
          </p:style>
          <p:txBody>
            <a:bodyPr anchor="ctr"/>
            <a:lstStyle/>
            <a:p>
              <a:pPr algn="ctr">
                <a:spcAft>
                  <a:spcPts val="0"/>
                </a:spcAft>
              </a:pPr>
              <a:r>
                <a:rPr lang="zh-TW" altLang="en-US" sz="2000" dirty="0">
                  <a:solidFill>
                    <a:srgbClr val="000000"/>
                  </a:solidFill>
                  <a:latin typeface="新細明體" panose="02020500000000000000" pitchFamily="18" charset="-120"/>
                  <a:ea typeface="標楷體" panose="03000509000000000000" pitchFamily="65" charset="-120"/>
                  <a:cs typeface="Times New Roman" panose="02020603050405020304" pitchFamily="18" charset="0"/>
                </a:rPr>
                <a:t>學校建立學習成效檢核及篩選機制</a:t>
              </a:r>
              <a:endParaRPr lang="zh-TW" altLang="en-US" sz="2000" dirty="0">
                <a:latin typeface="新細明體" panose="02020500000000000000" pitchFamily="18" charset="-120"/>
                <a:ea typeface="新細明體" panose="02020500000000000000" pitchFamily="18" charset="-120"/>
                <a:cs typeface="新細明體" panose="02020500000000000000" pitchFamily="18" charset="-120"/>
              </a:endParaRPr>
            </a:p>
          </p:txBody>
        </p:sp>
        <p:sp>
          <p:nvSpPr>
            <p:cNvPr id="51" name="向右箭號圖說文字 50"/>
            <p:cNvSpPr/>
            <p:nvPr/>
          </p:nvSpPr>
          <p:spPr bwMode="auto">
            <a:xfrm>
              <a:off x="0" y="429904"/>
              <a:ext cx="2000795" cy="1219940"/>
            </a:xfrm>
            <a:prstGeom prst="rightArrowCallout">
              <a:avLst>
                <a:gd name="adj1" fmla="val 25000"/>
                <a:gd name="adj2" fmla="val 25000"/>
                <a:gd name="adj3" fmla="val 22758"/>
                <a:gd name="adj4" fmla="val 64977"/>
              </a:avLst>
            </a:prstGeom>
            <a:ln>
              <a:prstDash val="sysDot"/>
              <a:headEnd type="none" w="med" len="med"/>
              <a:tailEnd type="none" w="med" len="med"/>
            </a:ln>
          </p:spPr>
          <p:style>
            <a:lnRef idx="2">
              <a:schemeClr val="accent2"/>
            </a:lnRef>
            <a:fillRef idx="1">
              <a:schemeClr val="lt1"/>
            </a:fillRef>
            <a:effectRef idx="0">
              <a:schemeClr val="accent2"/>
            </a:effectRef>
            <a:fontRef idx="minor">
              <a:schemeClr val="dk1"/>
            </a:fontRef>
          </p:style>
          <p:txBody>
            <a:bodyPr anchor="ctr"/>
            <a:lstStyle/>
            <a:p>
              <a:pPr algn="ctr">
                <a:spcAft>
                  <a:spcPts val="0"/>
                </a:spcAft>
              </a:pPr>
              <a:r>
                <a:rPr lang="zh-TW" altLang="en-US" sz="2000" dirty="0">
                  <a:solidFill>
                    <a:srgbClr val="000000"/>
                  </a:solidFill>
                  <a:latin typeface="新細明體" panose="02020500000000000000" pitchFamily="18" charset="-120"/>
                  <a:ea typeface="標楷體" panose="03000509000000000000" pitchFamily="65" charset="-120"/>
                  <a:cs typeface="Times New Roman" panose="02020603050405020304" pitchFamily="18" charset="0"/>
                </a:rPr>
                <a:t>博士生每人每年</a:t>
              </a:r>
              <a:r>
                <a:rPr lang="en-US" sz="2000" dirty="0">
                  <a:solidFill>
                    <a:srgbClr val="000000"/>
                  </a:solidFill>
                  <a:latin typeface="新細明體" panose="02020500000000000000" pitchFamily="18" charset="-120"/>
                  <a:ea typeface="標楷體" panose="03000509000000000000" pitchFamily="65" charset="-120"/>
                  <a:cs typeface="Times New Roman" panose="02020603050405020304" pitchFamily="18" charset="0"/>
                </a:rPr>
                <a:t>20</a:t>
              </a:r>
              <a:r>
                <a:rPr lang="zh-TW" altLang="en-US" sz="2000" dirty="0">
                  <a:solidFill>
                    <a:srgbClr val="000000"/>
                  </a:solidFill>
                  <a:latin typeface="新細明體" panose="02020500000000000000" pitchFamily="18" charset="-120"/>
                  <a:ea typeface="標楷體" panose="03000509000000000000" pitchFamily="65" charset="-120"/>
                  <a:cs typeface="Times New Roman" panose="02020603050405020304" pitchFamily="18" charset="0"/>
                </a:rPr>
                <a:t>萬元獎助學金</a:t>
              </a:r>
              <a:endParaRPr lang="zh-TW" altLang="en-US" sz="2000" dirty="0">
                <a:latin typeface="新細明體" panose="02020500000000000000" pitchFamily="18" charset="-120"/>
                <a:ea typeface="新細明體" panose="02020500000000000000" pitchFamily="18" charset="-120"/>
                <a:cs typeface="新細明體" panose="02020500000000000000" pitchFamily="18" charset="-120"/>
              </a:endParaRPr>
            </a:p>
          </p:txBody>
        </p:sp>
        <p:sp>
          <p:nvSpPr>
            <p:cNvPr id="52" name="向上箭號圖說文字 51"/>
            <p:cNvSpPr/>
            <p:nvPr/>
          </p:nvSpPr>
          <p:spPr bwMode="auto">
            <a:xfrm>
              <a:off x="1455148" y="1388470"/>
              <a:ext cx="3106347" cy="856423"/>
            </a:xfrm>
            <a:prstGeom prst="upArrowCallout">
              <a:avLst/>
            </a:prstGeom>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anchor="ctr"/>
            <a:lstStyle/>
            <a:p>
              <a:pPr algn="ctr">
                <a:spcAft>
                  <a:spcPts val="0"/>
                </a:spcAft>
              </a:pPr>
              <a:r>
                <a:rPr lang="zh-TW" altLang="en-US" sz="2000" dirty="0">
                  <a:solidFill>
                    <a:srgbClr val="000000"/>
                  </a:solidFill>
                  <a:latin typeface="新細明體" panose="02020500000000000000" pitchFamily="18" charset="-120"/>
                  <a:ea typeface="標楷體" panose="03000509000000000000" pitchFamily="65" charset="-120"/>
                  <a:cs typeface="Times New Roman" panose="02020603050405020304" pitchFamily="18" charset="0"/>
                </a:rPr>
                <a:t>大學與產業共同提供培育之人力、研發或設備經費</a:t>
              </a:r>
              <a:endParaRPr lang="zh-TW" altLang="en-US" sz="2000" dirty="0">
                <a:latin typeface="新細明體" panose="02020500000000000000" pitchFamily="18" charset="-120"/>
                <a:ea typeface="新細明體" panose="02020500000000000000" pitchFamily="18" charset="-120"/>
                <a:cs typeface="新細明體" panose="02020500000000000000" pitchFamily="18" charset="-120"/>
              </a:endParaRPr>
            </a:p>
          </p:txBody>
        </p:sp>
        <p:sp>
          <p:nvSpPr>
            <p:cNvPr id="53" name="圓角矩形 52"/>
            <p:cNvSpPr/>
            <p:nvPr/>
          </p:nvSpPr>
          <p:spPr bwMode="auto">
            <a:xfrm>
              <a:off x="1999397" y="545910"/>
              <a:ext cx="1943954" cy="842560"/>
            </a:xfrm>
            <a:prstGeom prst="roundRect">
              <a:avLst/>
            </a:prstGeom>
            <a:gradFill>
              <a:gsLst>
                <a:gs pos="0">
                  <a:schemeClr val="accent2">
                    <a:shade val="51000"/>
                    <a:satMod val="130000"/>
                    <a:alpha val="41000"/>
                  </a:schemeClr>
                </a:gs>
                <a:gs pos="80000">
                  <a:schemeClr val="accent2">
                    <a:shade val="93000"/>
                    <a:satMod val="130000"/>
                  </a:schemeClr>
                </a:gs>
                <a:gs pos="100000">
                  <a:schemeClr val="accent2">
                    <a:shade val="94000"/>
                    <a:satMod val="135000"/>
                  </a:schemeClr>
                </a:gs>
              </a:gsLst>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anchor="ctr"/>
            <a:lstStyle/>
            <a:p>
              <a:pPr algn="ctr">
                <a:spcAft>
                  <a:spcPts val="0"/>
                </a:spcAft>
              </a:pPr>
              <a:r>
                <a:rPr lang="zh-TW" altLang="en-US" sz="2400" dirty="0">
                  <a:solidFill>
                    <a:srgbClr val="FFFFFF"/>
                  </a:solidFill>
                  <a:latin typeface="新細明體" panose="02020500000000000000" pitchFamily="18" charset="-120"/>
                  <a:ea typeface="標楷體" panose="03000509000000000000" pitchFamily="65" charset="-120"/>
                  <a:cs typeface="Times New Roman" panose="02020603050405020304" pitchFamily="18" charset="0"/>
                </a:rPr>
                <a:t>產學合作</a:t>
              </a:r>
              <a:endParaRPr lang="zh-TW" altLang="en-US" sz="2400" dirty="0">
                <a:latin typeface="新細明體" panose="02020500000000000000" pitchFamily="18" charset="-120"/>
                <a:ea typeface="新細明體" panose="02020500000000000000" pitchFamily="18" charset="-120"/>
                <a:cs typeface="新細明體" panose="02020500000000000000" pitchFamily="18" charset="-120"/>
              </a:endParaRPr>
            </a:p>
            <a:p>
              <a:pPr algn="ctr">
                <a:spcAft>
                  <a:spcPts val="0"/>
                </a:spcAft>
              </a:pPr>
              <a:r>
                <a:rPr lang="zh-TW" altLang="en-US" sz="2400" dirty="0">
                  <a:solidFill>
                    <a:srgbClr val="FFFFFF"/>
                  </a:solidFill>
                  <a:latin typeface="新細明體" panose="02020500000000000000" pitchFamily="18" charset="-120"/>
                  <a:ea typeface="標楷體" panose="03000509000000000000" pitchFamily="65" charset="-120"/>
                  <a:cs typeface="Times New Roman" panose="02020603050405020304" pitchFamily="18" charset="0"/>
                </a:rPr>
                <a:t>培育博士級</a:t>
              </a:r>
              <a:r>
                <a:rPr lang="zh-TW" altLang="en-US" sz="2400" dirty="0" smtClean="0">
                  <a:solidFill>
                    <a:srgbClr val="FFFFFF"/>
                  </a:solidFill>
                  <a:latin typeface="新細明體" panose="02020500000000000000" pitchFamily="18" charset="-120"/>
                  <a:ea typeface="標楷體" panose="03000509000000000000" pitchFamily="65" charset="-120"/>
                  <a:cs typeface="Times New Roman" panose="02020603050405020304" pitchFamily="18" charset="0"/>
                </a:rPr>
                <a:t>研發人</a:t>
              </a:r>
              <a:r>
                <a:rPr lang="zh-TW" altLang="en-US" sz="2400" dirty="0">
                  <a:solidFill>
                    <a:srgbClr val="FFFFFF"/>
                  </a:solidFill>
                  <a:latin typeface="新細明體" panose="02020500000000000000" pitchFamily="18" charset="-120"/>
                  <a:ea typeface="標楷體" panose="03000509000000000000" pitchFamily="65" charset="-120"/>
                  <a:cs typeface="Times New Roman" panose="02020603050405020304" pitchFamily="18" charset="0"/>
                </a:rPr>
                <a:t>才</a:t>
              </a:r>
              <a:endParaRPr lang="zh-TW" altLang="en-US" sz="2400" dirty="0">
                <a:latin typeface="新細明體" panose="02020500000000000000" pitchFamily="18" charset="-120"/>
                <a:ea typeface="新細明體" panose="02020500000000000000" pitchFamily="18" charset="-120"/>
                <a:cs typeface="新細明體" panose="02020500000000000000" pitchFamily="18" charset="-120"/>
              </a:endParaRPr>
            </a:p>
          </p:txBody>
        </p:sp>
      </p:grpSp>
      <p:sp>
        <p:nvSpPr>
          <p:cNvPr id="2" name="文字方塊 1"/>
          <p:cNvSpPr txBox="1"/>
          <p:nvPr/>
        </p:nvSpPr>
        <p:spPr>
          <a:xfrm>
            <a:off x="9648901" y="814482"/>
            <a:ext cx="695521" cy="461665"/>
          </a:xfrm>
          <a:prstGeom prst="rect">
            <a:avLst/>
          </a:prstGeom>
          <a:noFill/>
        </p:spPr>
        <p:txBody>
          <a:bodyPr vert="horz" wrap="square" rtlCol="0">
            <a:spAutoFit/>
          </a:bodyPr>
          <a:lstStyle/>
          <a:p>
            <a:r>
              <a:rPr lang="en-US" altLang="zh-TW" sz="2400" dirty="0" smtClean="0">
                <a:latin typeface="微軟正黑體" panose="020B0604030504040204" pitchFamily="34" charset="-120"/>
                <a:ea typeface="微軟正黑體" panose="020B0604030504040204" pitchFamily="34" charset="-120"/>
              </a:rPr>
              <a:t>1/3</a:t>
            </a:r>
            <a:endParaRPr lang="zh-TW" altLang="en-US" sz="2400" dirty="0">
              <a:latin typeface="微軟正黑體" panose="020B0604030504040204" pitchFamily="34" charset="-120"/>
              <a:ea typeface="微軟正黑體" panose="020B0604030504040204" pitchFamily="34" charset="-120"/>
            </a:endParaRPr>
          </a:p>
        </p:txBody>
      </p:sp>
      <p:sp>
        <p:nvSpPr>
          <p:cNvPr id="3" name="投影片編號版面配置區 2"/>
          <p:cNvSpPr>
            <a:spLocks noGrp="1"/>
          </p:cNvSpPr>
          <p:nvPr>
            <p:ph type="sldNum" sz="quarter" idx="12"/>
          </p:nvPr>
        </p:nvSpPr>
        <p:spPr/>
        <p:txBody>
          <a:bodyPr/>
          <a:lstStyle/>
          <a:p>
            <a:fld id="{D57F1E4F-1CFF-5643-939E-217C01CDF565}" type="slidenum">
              <a:rPr lang="en-US" smtClean="0"/>
              <a:pPr/>
              <a:t>2</a:t>
            </a:fld>
            <a:endParaRPr lang="en-US" dirty="0"/>
          </a:p>
        </p:txBody>
      </p:sp>
    </p:spTree>
    <p:extLst>
      <p:ext uri="{BB962C8B-B14F-4D97-AF65-F5344CB8AC3E}">
        <p14:creationId xmlns:p14="http://schemas.microsoft.com/office/powerpoint/2010/main" val="260823621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821209" y="2568146"/>
            <a:ext cx="4471071" cy="2086234"/>
          </a:xfrm>
        </p:spPr>
        <p:txBody>
          <a:bodyPr anchor="ctr">
            <a:normAutofit/>
          </a:bodyPr>
          <a:lstStyle/>
          <a:p>
            <a:pPr algn="ctr"/>
            <a:r>
              <a:rPr lang="zh-TW" altLang="en-US" sz="5400" b="1" dirty="0" smtClean="0">
                <a:latin typeface="微軟正黑體" panose="020B0604030504040204" pitchFamily="34" charset="-120"/>
                <a:ea typeface="微軟正黑體" panose="020B0604030504040204" pitchFamily="34" charset="-120"/>
              </a:rPr>
              <a:t>簡報完畢</a:t>
            </a:r>
            <a:r>
              <a:rPr lang="en-US" altLang="zh-TW" sz="5400" b="1" dirty="0" smtClean="0">
                <a:latin typeface="微軟正黑體" panose="020B0604030504040204" pitchFamily="34" charset="-120"/>
                <a:ea typeface="微軟正黑體" panose="020B0604030504040204" pitchFamily="34" charset="-120"/>
              </a:rPr>
              <a:t/>
            </a:r>
            <a:br>
              <a:rPr lang="en-US" altLang="zh-TW" sz="5400" b="1" dirty="0" smtClean="0">
                <a:latin typeface="微軟正黑體" panose="020B0604030504040204" pitchFamily="34" charset="-120"/>
                <a:ea typeface="微軟正黑體" panose="020B0604030504040204" pitchFamily="34" charset="-120"/>
              </a:rPr>
            </a:br>
            <a:r>
              <a:rPr lang="zh-TW" altLang="en-US" sz="5400" b="1" dirty="0" smtClean="0">
                <a:latin typeface="微軟正黑體" panose="020B0604030504040204" pitchFamily="34" charset="-120"/>
                <a:ea typeface="微軟正黑體" panose="020B0604030504040204" pitchFamily="34" charset="-120"/>
              </a:rPr>
              <a:t>敬請指教</a:t>
            </a:r>
            <a:endParaRPr lang="zh-TW" altLang="en-US" sz="5400" b="1" dirty="0">
              <a:latin typeface="微軟正黑體" panose="020B0604030504040204" pitchFamily="34" charset="-120"/>
              <a:ea typeface="微軟正黑體" panose="020B0604030504040204" pitchFamily="34" charset="-120"/>
            </a:endParaRPr>
          </a:p>
        </p:txBody>
      </p:sp>
      <p:pic>
        <p:nvPicPr>
          <p:cNvPr id="5" name="Picture 17" descr="教育部logo"/>
          <p:cNvPicPr>
            <a:picLocks noChangeAspect="1" noChangeArrowheads="1"/>
          </p:cNvPicPr>
          <p:nvPr/>
        </p:nvPicPr>
        <p:blipFill>
          <a:blip r:embed="rId2" cstate="print">
            <a:clrChange>
              <a:clrFrom>
                <a:srgbClr val="FFFFFF"/>
              </a:clrFrom>
              <a:clrTo>
                <a:srgbClr val="FFFFFF">
                  <a:alpha val="0"/>
                </a:srgbClr>
              </a:clrTo>
            </a:clrChange>
            <a:lum bright="-10000"/>
            <a:extLst>
              <a:ext uri="{28A0092B-C50C-407E-A947-70E740481C1C}">
                <a14:useLocalDpi xmlns:a14="http://schemas.microsoft.com/office/drawing/2010/main" val="0"/>
              </a:ext>
            </a:extLst>
          </a:blip>
          <a:srcRect/>
          <a:stretch>
            <a:fillRect/>
          </a:stretch>
        </p:blipFill>
        <p:spPr bwMode="auto">
          <a:xfrm>
            <a:off x="3165237" y="1818604"/>
            <a:ext cx="1193079" cy="110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線接點 5"/>
          <p:cNvCxnSpPr/>
          <p:nvPr/>
        </p:nvCxnSpPr>
        <p:spPr bwMode="auto">
          <a:xfrm flipH="1">
            <a:off x="4965761" y="1818604"/>
            <a:ext cx="500" cy="3368480"/>
          </a:xfrm>
          <a:prstGeom prst="line">
            <a:avLst/>
          </a:prstGeom>
          <a:ln w="57150">
            <a:solidFill>
              <a:srgbClr val="00B050"/>
            </a:solidFill>
            <a:headEnd type="none" w="med" len="med"/>
            <a:tailEnd type="none" w="med" len="med"/>
          </a:ln>
          <a:extLst/>
        </p:spPr>
        <p:style>
          <a:lnRef idx="1">
            <a:schemeClr val="accent4"/>
          </a:lnRef>
          <a:fillRef idx="0">
            <a:schemeClr val="accent4"/>
          </a:fillRef>
          <a:effectRef idx="0">
            <a:schemeClr val="accent4"/>
          </a:effectRef>
          <a:fontRef idx="minor">
            <a:schemeClr val="tx1"/>
          </a:fontRef>
        </p:style>
      </p:cxnSp>
      <p:sp>
        <p:nvSpPr>
          <p:cNvPr id="3" name="投影片編號版面配置區 2"/>
          <p:cNvSpPr>
            <a:spLocks noGrp="1"/>
          </p:cNvSpPr>
          <p:nvPr>
            <p:ph type="sldNum" sz="quarter" idx="12"/>
          </p:nvPr>
        </p:nvSpPr>
        <p:spPr/>
        <p:txBody>
          <a:bodyPr/>
          <a:lstStyle/>
          <a:p>
            <a:fld id="{D57F1E4F-1CFF-5643-939E-217C01CDF565}" type="slidenum">
              <a:rPr lang="en-US" smtClean="0"/>
              <a:pPr/>
              <a:t>20</a:t>
            </a:fld>
            <a:endParaRPr lang="en-US" dirty="0"/>
          </a:p>
        </p:txBody>
      </p:sp>
    </p:spTree>
    <p:extLst>
      <p:ext uri="{BB962C8B-B14F-4D97-AF65-F5344CB8AC3E}">
        <p14:creationId xmlns:p14="http://schemas.microsoft.com/office/powerpoint/2010/main" val="369516067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1705732" y="416529"/>
            <a:ext cx="2223717" cy="864096"/>
          </a:xfrm>
        </p:spPr>
        <p:txBody>
          <a:bodyPr/>
          <a:lstStyle/>
          <a:p>
            <a:r>
              <a:rPr lang="zh-TW" altLang="en-US" sz="4000" b="1" dirty="0" smtClean="0">
                <a:latin typeface="微軟正黑體" panose="020B0604030504040204" pitchFamily="34" charset="-120"/>
                <a:ea typeface="微軟正黑體" panose="020B0604030504040204" pitchFamily="34" charset="-120"/>
              </a:rPr>
              <a:t>方案精神</a:t>
            </a:r>
            <a:endParaRPr lang="ja-JP" altLang="en-US" sz="4000" b="1" dirty="0">
              <a:latin typeface="微軟正黑體" panose="020B0604030504040204" pitchFamily="34" charset="-120"/>
              <a:ea typeface="微軟正黑體" panose="020B0604030504040204" pitchFamily="34" charset="-120"/>
            </a:endParaRPr>
          </a:p>
        </p:txBody>
      </p:sp>
      <p:cxnSp>
        <p:nvCxnSpPr>
          <p:cNvPr id="6" name="直線接點 5"/>
          <p:cNvCxnSpPr/>
          <p:nvPr/>
        </p:nvCxnSpPr>
        <p:spPr>
          <a:xfrm>
            <a:off x="1705732" y="1276147"/>
            <a:ext cx="10157254" cy="0"/>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8" name="Picture 17" descr="教育部logo"/>
          <p:cNvPicPr>
            <a:picLocks noChangeAspect="1" noChangeArrowheads="1"/>
          </p:cNvPicPr>
          <p:nvPr/>
        </p:nvPicPr>
        <p:blipFill>
          <a:blip r:embed="rId3" cstate="print">
            <a:clrChange>
              <a:clrFrom>
                <a:srgbClr val="FFFFFF"/>
              </a:clrFrom>
              <a:clrTo>
                <a:srgbClr val="FFFFFF">
                  <a:alpha val="0"/>
                </a:srgbClr>
              </a:clrTo>
            </a:clrChange>
            <a:lum bright="-10000"/>
            <a:extLst>
              <a:ext uri="{28A0092B-C50C-407E-A947-70E740481C1C}">
                <a14:useLocalDpi xmlns:a14="http://schemas.microsoft.com/office/drawing/2010/main" val="0"/>
              </a:ext>
            </a:extLst>
          </a:blip>
          <a:srcRect/>
          <a:stretch>
            <a:fillRect/>
          </a:stretch>
        </p:blipFill>
        <p:spPr bwMode="auto">
          <a:xfrm>
            <a:off x="512653" y="296744"/>
            <a:ext cx="1193079" cy="110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 name="Picture 1030" descr="MCj0199031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344422" y="120666"/>
            <a:ext cx="1518564" cy="1155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群組 1"/>
          <p:cNvGrpSpPr/>
          <p:nvPr/>
        </p:nvGrpSpPr>
        <p:grpSpPr>
          <a:xfrm>
            <a:off x="1412718" y="2184171"/>
            <a:ext cx="10673850" cy="4491974"/>
            <a:chOff x="1412718" y="1788747"/>
            <a:chExt cx="10673850" cy="4491974"/>
          </a:xfrm>
        </p:grpSpPr>
        <p:pic>
          <p:nvPicPr>
            <p:cNvPr id="13" name="圖片 12"/>
            <p:cNvPicPr>
              <a:picLocks noChangeAspect="1"/>
            </p:cNvPicPr>
            <p:nvPr/>
          </p:nvPicPr>
          <p:blipFill>
            <a:blip r:embed="rId5" cstate="print"/>
            <a:stretch>
              <a:fillRect/>
            </a:stretch>
          </p:blipFill>
          <p:spPr>
            <a:xfrm>
              <a:off x="10267555" y="2147274"/>
              <a:ext cx="1819013" cy="4133447"/>
            </a:xfrm>
            <a:prstGeom prst="rect">
              <a:avLst/>
            </a:prstGeom>
          </p:spPr>
        </p:pic>
        <p:pic>
          <p:nvPicPr>
            <p:cNvPr id="14" name="圖片 13"/>
            <p:cNvPicPr>
              <a:picLocks noChangeAspect="1"/>
            </p:cNvPicPr>
            <p:nvPr/>
          </p:nvPicPr>
          <p:blipFill>
            <a:blip r:embed="rId5" cstate="print"/>
            <a:stretch>
              <a:fillRect/>
            </a:stretch>
          </p:blipFill>
          <p:spPr>
            <a:xfrm>
              <a:off x="1412718" y="2127302"/>
              <a:ext cx="2232248" cy="4133447"/>
            </a:xfrm>
            <a:prstGeom prst="rect">
              <a:avLst/>
            </a:prstGeom>
          </p:spPr>
        </p:pic>
        <p:pic>
          <p:nvPicPr>
            <p:cNvPr id="15" name="圖片 14"/>
            <p:cNvPicPr>
              <a:picLocks noChangeAspect="1"/>
            </p:cNvPicPr>
            <p:nvPr/>
          </p:nvPicPr>
          <p:blipFill>
            <a:blip r:embed="rId5" cstate="print"/>
            <a:stretch>
              <a:fillRect/>
            </a:stretch>
          </p:blipFill>
          <p:spPr>
            <a:xfrm>
              <a:off x="4263162" y="2127302"/>
              <a:ext cx="5430476" cy="4133447"/>
            </a:xfrm>
            <a:prstGeom prst="rect">
              <a:avLst/>
            </a:prstGeom>
          </p:spPr>
        </p:pic>
        <p:sp>
          <p:nvSpPr>
            <p:cNvPr id="16" name="AutoShape 12"/>
            <p:cNvSpPr>
              <a:spLocks noChangeArrowheads="1"/>
            </p:cNvSpPr>
            <p:nvPr/>
          </p:nvSpPr>
          <p:spPr bwMode="auto">
            <a:xfrm>
              <a:off x="1547483" y="3202859"/>
              <a:ext cx="1620974" cy="533401"/>
            </a:xfrm>
            <a:prstGeom prst="roundRect">
              <a:avLst>
                <a:gd name="adj" fmla="val 16667"/>
              </a:avLst>
            </a:prstGeom>
            <a:ln>
              <a:prstDash val="sysDot"/>
              <a:headEnd/>
              <a:tailEnd/>
            </a:ln>
          </p:spPr>
          <p:style>
            <a:lnRef idx="2">
              <a:schemeClr val="dk1"/>
            </a:lnRef>
            <a:fillRef idx="1">
              <a:schemeClr val="lt1"/>
            </a:fillRef>
            <a:effectRef idx="0">
              <a:schemeClr val="dk1"/>
            </a:effectRef>
            <a:fontRef idx="minor">
              <a:schemeClr val="dk1"/>
            </a:fontRef>
          </p:style>
          <p:txBody>
            <a:bodyPr wrap="none" anchor="ctr"/>
            <a:lstStyle/>
            <a:p>
              <a:pPr eaLnBrk="1" hangingPunct="1">
                <a:lnSpc>
                  <a:spcPct val="90000"/>
                </a:lnSpc>
                <a:buFont typeface="Wingdings" pitchFamily="2" charset="2"/>
                <a:buChar char="Ø"/>
                <a:defRPr/>
              </a:pPr>
              <a:r>
                <a:rPr lang="zh-TW" altLang="en-US" sz="1400" dirty="0">
                  <a:latin typeface="微軟正黑體" panose="020B0604030504040204" pitchFamily="34" charset="-120"/>
                  <a:ea typeface="微軟正黑體" panose="020B0604030504040204" pitchFamily="34" charset="-120"/>
                </a:rPr>
                <a:t>確定就讀博士班</a:t>
              </a:r>
            </a:p>
          </p:txBody>
        </p:sp>
        <p:sp>
          <p:nvSpPr>
            <p:cNvPr id="17" name="AutoShape 12"/>
            <p:cNvSpPr>
              <a:spLocks noChangeArrowheads="1"/>
            </p:cNvSpPr>
            <p:nvPr/>
          </p:nvSpPr>
          <p:spPr bwMode="auto">
            <a:xfrm>
              <a:off x="1556734" y="3898157"/>
              <a:ext cx="1620974" cy="533401"/>
            </a:xfrm>
            <a:prstGeom prst="roundRect">
              <a:avLst>
                <a:gd name="adj" fmla="val 16667"/>
              </a:avLst>
            </a:prstGeom>
            <a:ln>
              <a:prstDash val="sysDot"/>
              <a:headEnd/>
              <a:tailEnd/>
            </a:ln>
          </p:spPr>
          <p:style>
            <a:lnRef idx="2">
              <a:schemeClr val="dk1"/>
            </a:lnRef>
            <a:fillRef idx="1">
              <a:schemeClr val="lt1"/>
            </a:fillRef>
            <a:effectRef idx="0">
              <a:schemeClr val="dk1"/>
            </a:effectRef>
            <a:fontRef idx="minor">
              <a:schemeClr val="dk1"/>
            </a:fontRef>
          </p:style>
          <p:txBody>
            <a:bodyPr wrap="none" anchor="ctr"/>
            <a:lstStyle/>
            <a:p>
              <a:pPr eaLnBrk="1" hangingPunct="1">
                <a:lnSpc>
                  <a:spcPct val="90000"/>
                </a:lnSpc>
                <a:buFont typeface="Wingdings" pitchFamily="2" charset="2"/>
                <a:buChar char="Ø"/>
                <a:defRPr/>
              </a:pPr>
              <a:r>
                <a:rPr lang="zh-TW" altLang="en-US" sz="1400" dirty="0">
                  <a:latin typeface="微軟正黑體" panose="020B0604030504040204" pitchFamily="34" charset="-120"/>
                  <a:ea typeface="微軟正黑體" panose="020B0604030504040204" pitchFamily="34" charset="-120"/>
                </a:rPr>
                <a:t>領域基礎學習</a:t>
              </a:r>
            </a:p>
          </p:txBody>
        </p:sp>
        <p:sp>
          <p:nvSpPr>
            <p:cNvPr id="18" name="文字方塊 17"/>
            <p:cNvSpPr txBox="1"/>
            <p:nvPr/>
          </p:nvSpPr>
          <p:spPr>
            <a:xfrm>
              <a:off x="3653251" y="1797085"/>
              <a:ext cx="647699" cy="4039541"/>
            </a:xfrm>
            <a:prstGeom prst="rect">
              <a:avLst/>
            </a:prstGeom>
            <a:gradFill>
              <a:gsLst>
                <a:gs pos="0">
                  <a:schemeClr val="accent1">
                    <a:shade val="51000"/>
                    <a:satMod val="130000"/>
                    <a:alpha val="67000"/>
                  </a:schemeClr>
                </a:gs>
                <a:gs pos="80000">
                  <a:schemeClr val="accent1">
                    <a:shade val="93000"/>
                    <a:satMod val="130000"/>
                  </a:schemeClr>
                </a:gs>
                <a:gs pos="100000">
                  <a:schemeClr val="accent1">
                    <a:shade val="94000"/>
                    <a:satMod val="135000"/>
                  </a:schemeClr>
                </a:gs>
              </a:gsLst>
            </a:gradFill>
            <a:ln>
              <a:noFill/>
              <a:headEnd/>
              <a:tailEnd/>
            </a:ln>
            <a:effectLst>
              <a:reflection blurRad="6350" stA="52000" endA="300" endPos="35000" dir="5400000" sy="-100000" algn="bl" rotWithShape="0"/>
            </a:effectLst>
          </p:spPr>
          <p:style>
            <a:lnRef idx="1">
              <a:schemeClr val="accent1"/>
            </a:lnRef>
            <a:fillRef idx="3">
              <a:schemeClr val="accent1"/>
            </a:fillRef>
            <a:effectRef idx="2">
              <a:schemeClr val="accent1"/>
            </a:effectRef>
            <a:fontRef idx="minor">
              <a:schemeClr val="lt1"/>
            </a:fontRef>
          </p:style>
          <p:txBody>
            <a:bodyPr wrap="none" anchor="ctr"/>
            <a:lstStyle/>
            <a:p>
              <a:pPr algn="ctr" eaLnBrk="1" hangingPunct="1">
                <a:defRPr/>
              </a:pPr>
              <a:r>
                <a:rPr lang="zh-TW" altLang="en-US" sz="2000" dirty="0">
                  <a:solidFill>
                    <a:schemeClr val="bg1"/>
                  </a:solidFill>
                  <a:latin typeface="微軟正黑體" panose="020B0604030504040204" pitchFamily="34" charset="-120"/>
                  <a:ea typeface="微軟正黑體" panose="020B0604030504040204" pitchFamily="34" charset="-120"/>
                </a:rPr>
                <a:t>逕</a:t>
              </a:r>
              <a:endParaRPr lang="en-US" altLang="zh-TW" sz="2000" dirty="0">
                <a:solidFill>
                  <a:schemeClr val="bg1"/>
                </a:solidFill>
                <a:latin typeface="微軟正黑體" panose="020B0604030504040204" pitchFamily="34" charset="-120"/>
                <a:ea typeface="微軟正黑體" panose="020B0604030504040204" pitchFamily="34" charset="-120"/>
              </a:endParaRPr>
            </a:p>
            <a:p>
              <a:pPr algn="ctr" eaLnBrk="1" hangingPunct="1">
                <a:defRPr/>
              </a:pPr>
              <a:r>
                <a:rPr lang="zh-TW" altLang="en-US" sz="2000" dirty="0">
                  <a:solidFill>
                    <a:schemeClr val="bg1"/>
                  </a:solidFill>
                  <a:latin typeface="微軟正黑體" panose="020B0604030504040204" pitchFamily="34" charset="-120"/>
                  <a:ea typeface="微軟正黑體" panose="020B0604030504040204" pitchFamily="34" charset="-120"/>
                </a:rPr>
                <a:t>修</a:t>
              </a:r>
              <a:endParaRPr lang="en-US" altLang="zh-TW" sz="2000" dirty="0">
                <a:solidFill>
                  <a:schemeClr val="bg1"/>
                </a:solidFill>
                <a:latin typeface="微軟正黑體" panose="020B0604030504040204" pitchFamily="34" charset="-120"/>
                <a:ea typeface="微軟正黑體" panose="020B0604030504040204" pitchFamily="34" charset="-120"/>
              </a:endParaRPr>
            </a:p>
            <a:p>
              <a:pPr algn="ctr" eaLnBrk="1" hangingPunct="1">
                <a:defRPr/>
              </a:pPr>
              <a:r>
                <a:rPr lang="zh-TW" altLang="en-US" sz="2000" dirty="0">
                  <a:solidFill>
                    <a:schemeClr val="bg1"/>
                  </a:solidFill>
                  <a:latin typeface="微軟正黑體" panose="020B0604030504040204" pitchFamily="34" charset="-120"/>
                  <a:ea typeface="微軟正黑體" panose="020B0604030504040204" pitchFamily="34" charset="-120"/>
                </a:rPr>
                <a:t>讀</a:t>
              </a:r>
              <a:endParaRPr lang="en-US" altLang="zh-TW" sz="2000" dirty="0">
                <a:solidFill>
                  <a:schemeClr val="bg1"/>
                </a:solidFill>
                <a:latin typeface="微軟正黑體" panose="020B0604030504040204" pitchFamily="34" charset="-120"/>
                <a:ea typeface="微軟正黑體" panose="020B0604030504040204" pitchFamily="34" charset="-120"/>
              </a:endParaRPr>
            </a:p>
            <a:p>
              <a:pPr algn="ctr" eaLnBrk="1" hangingPunct="1">
                <a:defRPr/>
              </a:pPr>
              <a:r>
                <a:rPr lang="zh-TW" altLang="en-US" sz="2000" dirty="0">
                  <a:solidFill>
                    <a:schemeClr val="bg1"/>
                  </a:solidFill>
                  <a:latin typeface="微軟正黑體" panose="020B0604030504040204" pitchFamily="34" charset="-120"/>
                  <a:ea typeface="微軟正黑體" panose="020B0604030504040204" pitchFamily="34" charset="-120"/>
                </a:rPr>
                <a:t>博</a:t>
              </a:r>
              <a:endParaRPr lang="en-US" altLang="zh-TW" sz="2000" dirty="0">
                <a:solidFill>
                  <a:schemeClr val="bg1"/>
                </a:solidFill>
                <a:latin typeface="微軟正黑體" panose="020B0604030504040204" pitchFamily="34" charset="-120"/>
                <a:ea typeface="微軟正黑體" panose="020B0604030504040204" pitchFamily="34" charset="-120"/>
              </a:endParaRPr>
            </a:p>
            <a:p>
              <a:pPr algn="ctr" eaLnBrk="1" hangingPunct="1">
                <a:defRPr/>
              </a:pPr>
              <a:r>
                <a:rPr lang="zh-TW" altLang="en-US" sz="2000" dirty="0">
                  <a:solidFill>
                    <a:schemeClr val="bg1"/>
                  </a:solidFill>
                  <a:latin typeface="微軟正黑體" panose="020B0604030504040204" pitchFamily="34" charset="-120"/>
                  <a:ea typeface="微軟正黑體" panose="020B0604030504040204" pitchFamily="34" charset="-120"/>
                </a:rPr>
                <a:t>士</a:t>
              </a:r>
              <a:endParaRPr lang="en-US" altLang="zh-TW" sz="2000" dirty="0">
                <a:solidFill>
                  <a:schemeClr val="bg1"/>
                </a:solidFill>
                <a:latin typeface="微軟正黑體" panose="020B0604030504040204" pitchFamily="34" charset="-120"/>
                <a:ea typeface="微軟正黑體" panose="020B0604030504040204" pitchFamily="34" charset="-120"/>
              </a:endParaRPr>
            </a:p>
            <a:p>
              <a:pPr algn="ctr" eaLnBrk="1" hangingPunct="1">
                <a:defRPr/>
              </a:pPr>
              <a:r>
                <a:rPr lang="zh-TW" altLang="en-US" sz="2000" dirty="0">
                  <a:solidFill>
                    <a:schemeClr val="bg1"/>
                  </a:solidFill>
                  <a:latin typeface="微軟正黑體" panose="020B0604030504040204" pitchFamily="34" charset="-120"/>
                  <a:ea typeface="微軟正黑體" panose="020B0604030504040204" pitchFamily="34" charset="-120"/>
                </a:rPr>
                <a:t>班</a:t>
              </a:r>
              <a:endParaRPr lang="en-US" altLang="zh-TW" sz="2000" dirty="0">
                <a:solidFill>
                  <a:schemeClr val="bg1"/>
                </a:solidFill>
                <a:latin typeface="微軟正黑體" panose="020B0604030504040204" pitchFamily="34" charset="-120"/>
                <a:ea typeface="微軟正黑體" panose="020B0604030504040204" pitchFamily="34" charset="-120"/>
              </a:endParaRPr>
            </a:p>
            <a:p>
              <a:pPr algn="ctr" eaLnBrk="1" hangingPunct="1">
                <a:defRPr/>
              </a:pPr>
              <a:r>
                <a:rPr lang="zh-TW" altLang="en-US" sz="2000" dirty="0">
                  <a:solidFill>
                    <a:schemeClr val="bg1"/>
                  </a:solidFill>
                  <a:latin typeface="微軟正黑體" panose="020B0604030504040204" pitchFamily="34" charset="-120"/>
                  <a:ea typeface="微軟正黑體" panose="020B0604030504040204" pitchFamily="34" charset="-120"/>
                </a:rPr>
                <a:t>機</a:t>
              </a:r>
              <a:endParaRPr lang="en-US" altLang="zh-TW" sz="2000" dirty="0">
                <a:solidFill>
                  <a:schemeClr val="bg1"/>
                </a:solidFill>
                <a:latin typeface="微軟正黑體" panose="020B0604030504040204" pitchFamily="34" charset="-120"/>
                <a:ea typeface="微軟正黑體" panose="020B0604030504040204" pitchFamily="34" charset="-120"/>
              </a:endParaRPr>
            </a:p>
            <a:p>
              <a:pPr algn="ctr" eaLnBrk="1" hangingPunct="1">
                <a:defRPr/>
              </a:pPr>
              <a:r>
                <a:rPr lang="zh-TW" altLang="en-US" sz="2000" dirty="0">
                  <a:solidFill>
                    <a:schemeClr val="bg1"/>
                  </a:solidFill>
                  <a:latin typeface="微軟正黑體" panose="020B0604030504040204" pitchFamily="34" charset="-120"/>
                  <a:ea typeface="微軟正黑體" panose="020B0604030504040204" pitchFamily="34" charset="-120"/>
                </a:rPr>
                <a:t>制</a:t>
              </a:r>
            </a:p>
          </p:txBody>
        </p:sp>
        <p:sp>
          <p:nvSpPr>
            <p:cNvPr id="19" name="向下箭號圖說文字 18"/>
            <p:cNvSpPr/>
            <p:nvPr/>
          </p:nvSpPr>
          <p:spPr bwMode="auto">
            <a:xfrm>
              <a:off x="4867987" y="2477787"/>
              <a:ext cx="658813" cy="833438"/>
            </a:xfrm>
            <a:prstGeom prst="downArrowCallout">
              <a:avLst/>
            </a:prstGeom>
            <a:ln>
              <a:no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anchor="ctr"/>
            <a:lstStyle/>
            <a:p>
              <a:pPr algn="ctr" eaLnBrk="1" hangingPunct="1">
                <a:defRPr/>
              </a:pPr>
              <a:r>
                <a:rPr lang="zh-TW" altLang="en-US" sz="1400" dirty="0">
                  <a:solidFill>
                    <a:schemeClr val="tx1"/>
                  </a:solidFill>
                  <a:latin typeface="微軟正黑體" panose="020B0604030504040204" pitchFamily="34" charset="-120"/>
                  <a:ea typeface="微軟正黑體" panose="020B0604030504040204" pitchFamily="34" charset="-120"/>
                </a:rPr>
                <a:t>學習資源</a:t>
              </a:r>
            </a:p>
          </p:txBody>
        </p:sp>
        <p:sp>
          <p:nvSpPr>
            <p:cNvPr id="20" name="向下箭號圖說文字 19"/>
            <p:cNvSpPr/>
            <p:nvPr/>
          </p:nvSpPr>
          <p:spPr bwMode="auto">
            <a:xfrm>
              <a:off x="6035826" y="2482862"/>
              <a:ext cx="658813" cy="833438"/>
            </a:xfrm>
            <a:prstGeom prst="downArrowCallout">
              <a:avLst/>
            </a:prstGeom>
            <a:ln>
              <a:no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anchor="ctr"/>
            <a:lstStyle/>
            <a:p>
              <a:pPr algn="ctr" eaLnBrk="1" hangingPunct="1">
                <a:defRPr/>
              </a:pPr>
              <a:r>
                <a:rPr lang="zh-TW" altLang="en-US" sz="1400" dirty="0">
                  <a:solidFill>
                    <a:schemeClr val="tx1"/>
                  </a:solidFill>
                  <a:latin typeface="微軟正黑體" panose="020B0604030504040204" pitchFamily="34" charset="-120"/>
                  <a:ea typeface="微軟正黑體" panose="020B0604030504040204" pitchFamily="34" charset="-120"/>
                </a:rPr>
                <a:t>研究領域</a:t>
              </a:r>
            </a:p>
          </p:txBody>
        </p:sp>
        <p:sp>
          <p:nvSpPr>
            <p:cNvPr id="21" name="向上箭號圖說文字 20"/>
            <p:cNvSpPr/>
            <p:nvPr/>
          </p:nvSpPr>
          <p:spPr bwMode="auto">
            <a:xfrm>
              <a:off x="4863177" y="4918728"/>
              <a:ext cx="592138" cy="692150"/>
            </a:xfrm>
            <a:prstGeom prst="upArrowCallout">
              <a:avLst/>
            </a:prstGeom>
            <a:ln>
              <a:no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nchor="ctr"/>
            <a:lstStyle/>
            <a:p>
              <a:pPr algn="ctr" eaLnBrk="1" hangingPunct="1">
                <a:defRPr/>
              </a:pPr>
              <a:r>
                <a:rPr kumimoji="0" lang="zh-TW" altLang="en-US" sz="1400" dirty="0">
                  <a:solidFill>
                    <a:srgbClr val="000099"/>
                  </a:solidFill>
                  <a:latin typeface="微軟正黑體" panose="020B0604030504040204" pitchFamily="34" charset="-120"/>
                  <a:ea typeface="微軟正黑體" panose="020B0604030504040204" pitchFamily="34" charset="-120"/>
                </a:rPr>
                <a:t>產品</a:t>
              </a:r>
              <a:endParaRPr kumimoji="0" lang="en-US" altLang="zh-TW" sz="1400" dirty="0">
                <a:solidFill>
                  <a:srgbClr val="000099"/>
                </a:solidFill>
                <a:latin typeface="微軟正黑體" panose="020B0604030504040204" pitchFamily="34" charset="-120"/>
                <a:ea typeface="微軟正黑體" panose="020B0604030504040204" pitchFamily="34" charset="-120"/>
              </a:endParaRPr>
            </a:p>
            <a:p>
              <a:pPr algn="ctr" eaLnBrk="1" hangingPunct="1">
                <a:defRPr/>
              </a:pPr>
              <a:r>
                <a:rPr kumimoji="0" lang="zh-TW" altLang="en-US" sz="1400" dirty="0">
                  <a:solidFill>
                    <a:srgbClr val="000099"/>
                  </a:solidFill>
                  <a:latin typeface="微軟正黑體" panose="020B0604030504040204" pitchFamily="34" charset="-120"/>
                  <a:ea typeface="微軟正黑體" panose="020B0604030504040204" pitchFamily="34" charset="-120"/>
                </a:rPr>
                <a:t>計畫</a:t>
              </a:r>
              <a:endParaRPr lang="zh-TW" altLang="en-US" sz="1400" dirty="0">
                <a:solidFill>
                  <a:srgbClr val="D82900"/>
                </a:solidFill>
                <a:latin typeface="微軟正黑體" panose="020B0604030504040204" pitchFamily="34" charset="-120"/>
                <a:ea typeface="微軟正黑體" panose="020B0604030504040204" pitchFamily="34" charset="-120"/>
              </a:endParaRPr>
            </a:p>
          </p:txBody>
        </p:sp>
        <p:sp>
          <p:nvSpPr>
            <p:cNvPr id="22" name="向上箭號圖說文字 21"/>
            <p:cNvSpPr/>
            <p:nvPr/>
          </p:nvSpPr>
          <p:spPr bwMode="auto">
            <a:xfrm>
              <a:off x="5481374" y="4932841"/>
              <a:ext cx="592138" cy="692150"/>
            </a:xfrm>
            <a:prstGeom prst="upArrowCallout">
              <a:avLst/>
            </a:prstGeom>
            <a:ln>
              <a:no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nchor="ctr"/>
            <a:lstStyle/>
            <a:p>
              <a:pPr algn="ctr" eaLnBrk="1" hangingPunct="1">
                <a:defRPr/>
              </a:pPr>
              <a:r>
                <a:rPr kumimoji="0" lang="zh-TW" altLang="en-US" sz="1400" dirty="0">
                  <a:solidFill>
                    <a:srgbClr val="000099"/>
                  </a:solidFill>
                  <a:latin typeface="微軟正黑體" panose="020B0604030504040204" pitchFamily="34" charset="-120"/>
                  <a:ea typeface="微軟正黑體" panose="020B0604030504040204" pitchFamily="34" charset="-120"/>
                </a:rPr>
                <a:t>研發需求</a:t>
              </a:r>
              <a:endParaRPr lang="zh-TW" altLang="en-US" sz="1400" dirty="0">
                <a:solidFill>
                  <a:srgbClr val="D82900"/>
                </a:solidFill>
                <a:latin typeface="微軟正黑體" panose="020B0604030504040204" pitchFamily="34" charset="-120"/>
                <a:ea typeface="微軟正黑體" panose="020B0604030504040204" pitchFamily="34" charset="-120"/>
              </a:endParaRPr>
            </a:p>
          </p:txBody>
        </p:sp>
        <p:sp>
          <p:nvSpPr>
            <p:cNvPr id="23" name="向上箭號圖說文字 22"/>
            <p:cNvSpPr/>
            <p:nvPr/>
          </p:nvSpPr>
          <p:spPr bwMode="auto">
            <a:xfrm>
              <a:off x="6102501" y="4938075"/>
              <a:ext cx="592138" cy="692150"/>
            </a:xfrm>
            <a:prstGeom prst="upArrowCallout">
              <a:avLst/>
            </a:prstGeom>
            <a:ln>
              <a:no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nchor="ctr"/>
            <a:lstStyle/>
            <a:p>
              <a:pPr algn="ctr" eaLnBrk="1" hangingPunct="1">
                <a:defRPr/>
              </a:pPr>
              <a:r>
                <a:rPr kumimoji="0" lang="zh-TW" altLang="en-US" sz="1400" dirty="0">
                  <a:solidFill>
                    <a:srgbClr val="000099"/>
                  </a:solidFill>
                  <a:latin typeface="微軟正黑體" panose="020B0604030504040204" pitchFamily="34" charset="-120"/>
                  <a:ea typeface="微軟正黑體" panose="020B0604030504040204" pitchFamily="34" charset="-120"/>
                </a:rPr>
                <a:t>經費支持</a:t>
              </a:r>
              <a:endParaRPr lang="zh-TW" altLang="en-US" sz="1400" dirty="0">
                <a:solidFill>
                  <a:srgbClr val="D82900"/>
                </a:solidFill>
                <a:latin typeface="微軟正黑體" panose="020B0604030504040204" pitchFamily="34" charset="-120"/>
                <a:ea typeface="微軟正黑體" panose="020B0604030504040204" pitchFamily="34" charset="-120"/>
              </a:endParaRPr>
            </a:p>
          </p:txBody>
        </p:sp>
        <p:sp>
          <p:nvSpPr>
            <p:cNvPr id="24" name="向右箭號 23"/>
            <p:cNvSpPr/>
            <p:nvPr/>
          </p:nvSpPr>
          <p:spPr bwMode="auto">
            <a:xfrm>
              <a:off x="6149104" y="3496495"/>
              <a:ext cx="1676615" cy="1049337"/>
            </a:xfrm>
            <a:prstGeom prst="rightArrow">
              <a:avLst/>
            </a:prstGeom>
            <a:gradFill>
              <a:gsLst>
                <a:gs pos="0">
                  <a:schemeClr val="accent2">
                    <a:shade val="51000"/>
                    <a:satMod val="130000"/>
                    <a:alpha val="33000"/>
                  </a:schemeClr>
                </a:gs>
                <a:gs pos="80000">
                  <a:schemeClr val="accent2">
                    <a:shade val="93000"/>
                    <a:satMod val="130000"/>
                  </a:schemeClr>
                </a:gs>
                <a:gs pos="100000">
                  <a:schemeClr val="accent2">
                    <a:shade val="94000"/>
                    <a:satMod val="135000"/>
                  </a:schemeClr>
                </a:gs>
              </a:gsLst>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anchor="ctr"/>
            <a:lstStyle/>
            <a:p>
              <a:pPr algn="ctr" eaLnBrk="1" hangingPunct="1">
                <a:defRPr/>
              </a:pPr>
              <a:r>
                <a:rPr lang="zh-TW" altLang="en-US" sz="1400" dirty="0">
                  <a:latin typeface="微軟正黑體" panose="020B0604030504040204" pitchFamily="34" charset="-120"/>
                  <a:ea typeface="微軟正黑體" panose="020B0604030504040204" pitchFamily="34" charset="-120"/>
                </a:rPr>
                <a:t>論文形成</a:t>
              </a:r>
              <a:endParaRPr lang="zh-TW" altLang="en-US" sz="1400" dirty="0">
                <a:solidFill>
                  <a:srgbClr val="D82900"/>
                </a:solidFill>
                <a:latin typeface="微軟正黑體" panose="020B0604030504040204" pitchFamily="34" charset="-120"/>
                <a:ea typeface="微軟正黑體" panose="020B0604030504040204" pitchFamily="34" charset="-120"/>
              </a:endParaRPr>
            </a:p>
          </p:txBody>
        </p:sp>
        <p:sp>
          <p:nvSpPr>
            <p:cNvPr id="26" name="文字方塊 25"/>
            <p:cNvSpPr txBox="1"/>
            <p:nvPr/>
          </p:nvSpPr>
          <p:spPr>
            <a:xfrm>
              <a:off x="4438590" y="3553066"/>
              <a:ext cx="492443" cy="1123700"/>
            </a:xfrm>
            <a:prstGeom prst="rect">
              <a:avLst/>
            </a:prstGeom>
            <a:noFill/>
          </p:spPr>
          <p:txBody>
            <a:bodyPr vert="eaVert" wrap="square" rtlCol="0">
              <a:spAutoFit/>
            </a:bodyPr>
            <a:lstStyle/>
            <a:p>
              <a:r>
                <a:rPr lang="zh-TW" altLang="en-US" sz="2000" dirty="0">
                  <a:solidFill>
                    <a:schemeClr val="accent5">
                      <a:lumMod val="50000"/>
                    </a:schemeClr>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媒   合</a:t>
              </a:r>
            </a:p>
          </p:txBody>
        </p:sp>
        <p:sp>
          <p:nvSpPr>
            <p:cNvPr id="29" name="文字方塊 28"/>
            <p:cNvSpPr txBox="1"/>
            <p:nvPr/>
          </p:nvSpPr>
          <p:spPr>
            <a:xfrm>
              <a:off x="9660216" y="1797085"/>
              <a:ext cx="647699" cy="4047101"/>
            </a:xfrm>
            <a:prstGeom prst="rect">
              <a:avLst/>
            </a:prstGeom>
            <a:gradFill>
              <a:gsLst>
                <a:gs pos="0">
                  <a:schemeClr val="accent1">
                    <a:shade val="51000"/>
                    <a:satMod val="130000"/>
                    <a:alpha val="67000"/>
                  </a:schemeClr>
                </a:gs>
                <a:gs pos="80000">
                  <a:schemeClr val="accent1">
                    <a:shade val="93000"/>
                    <a:satMod val="130000"/>
                  </a:schemeClr>
                </a:gs>
                <a:gs pos="100000">
                  <a:schemeClr val="accent1">
                    <a:shade val="94000"/>
                    <a:satMod val="135000"/>
                  </a:schemeClr>
                </a:gs>
              </a:gsLst>
            </a:gradFill>
            <a:ln>
              <a:noFill/>
              <a:headEnd/>
              <a:tailEnd/>
            </a:ln>
            <a:effectLst>
              <a:reflection blurRad="6350" stA="52000" endA="300" endPos="35000" dir="5400000" sy="-100000" algn="bl" rotWithShape="0"/>
            </a:effectLst>
          </p:spPr>
          <p:style>
            <a:lnRef idx="1">
              <a:schemeClr val="accent1"/>
            </a:lnRef>
            <a:fillRef idx="3">
              <a:schemeClr val="accent1"/>
            </a:fillRef>
            <a:effectRef idx="2">
              <a:schemeClr val="accent1"/>
            </a:effectRef>
            <a:fontRef idx="minor">
              <a:schemeClr val="lt1"/>
            </a:fontRef>
          </p:style>
          <p:txBody>
            <a:bodyPr wrap="none" anchor="ctr"/>
            <a:lstStyle/>
            <a:p>
              <a:pPr algn="ctr" eaLnBrk="1" hangingPunct="1">
                <a:defRPr/>
              </a:pPr>
              <a:r>
                <a:rPr lang="zh-TW" altLang="en-US" sz="2000" dirty="0">
                  <a:solidFill>
                    <a:schemeClr val="bg1"/>
                  </a:solidFill>
                  <a:latin typeface="微軟正黑體" panose="020B0604030504040204" pitchFamily="34" charset="-120"/>
                  <a:ea typeface="微軟正黑體" panose="020B0604030504040204" pitchFamily="34" charset="-120"/>
                </a:rPr>
                <a:t>完</a:t>
              </a:r>
              <a:endParaRPr lang="en-US" altLang="zh-TW" sz="2000" dirty="0">
                <a:solidFill>
                  <a:schemeClr val="bg1"/>
                </a:solidFill>
                <a:latin typeface="微軟正黑體" panose="020B0604030504040204" pitchFamily="34" charset="-120"/>
                <a:ea typeface="微軟正黑體" panose="020B0604030504040204" pitchFamily="34" charset="-120"/>
              </a:endParaRPr>
            </a:p>
            <a:p>
              <a:pPr algn="ctr" eaLnBrk="1" hangingPunct="1">
                <a:defRPr/>
              </a:pPr>
              <a:r>
                <a:rPr lang="zh-TW" altLang="en-US" sz="2000" dirty="0">
                  <a:solidFill>
                    <a:schemeClr val="bg1"/>
                  </a:solidFill>
                  <a:latin typeface="微軟正黑體" panose="020B0604030504040204" pitchFamily="34" charset="-120"/>
                  <a:ea typeface="微軟正黑體" panose="020B0604030504040204" pitchFamily="34" charset="-120"/>
                </a:rPr>
                <a:t>成</a:t>
              </a:r>
              <a:endParaRPr lang="en-US" altLang="zh-TW" sz="2000" dirty="0">
                <a:solidFill>
                  <a:schemeClr val="bg1"/>
                </a:solidFill>
                <a:latin typeface="微軟正黑體" panose="020B0604030504040204" pitchFamily="34" charset="-120"/>
                <a:ea typeface="微軟正黑體" panose="020B0604030504040204" pitchFamily="34" charset="-120"/>
              </a:endParaRPr>
            </a:p>
            <a:p>
              <a:pPr algn="ctr" eaLnBrk="1" hangingPunct="1">
                <a:defRPr/>
              </a:pPr>
              <a:r>
                <a:rPr lang="zh-TW" altLang="en-US" sz="2000" dirty="0">
                  <a:solidFill>
                    <a:schemeClr val="bg1"/>
                  </a:solidFill>
                  <a:latin typeface="微軟正黑體" panose="020B0604030504040204" pitchFamily="34" charset="-120"/>
                  <a:ea typeface="微軟正黑體" panose="020B0604030504040204" pitchFamily="34" charset="-120"/>
                </a:rPr>
                <a:t>畢</a:t>
              </a:r>
              <a:endParaRPr lang="en-US" altLang="zh-TW" sz="2000" dirty="0">
                <a:solidFill>
                  <a:schemeClr val="bg1"/>
                </a:solidFill>
                <a:latin typeface="微軟正黑體" panose="020B0604030504040204" pitchFamily="34" charset="-120"/>
                <a:ea typeface="微軟正黑體" panose="020B0604030504040204" pitchFamily="34" charset="-120"/>
              </a:endParaRPr>
            </a:p>
            <a:p>
              <a:pPr algn="ctr" eaLnBrk="1" hangingPunct="1">
                <a:defRPr/>
              </a:pPr>
              <a:r>
                <a:rPr lang="zh-TW" altLang="en-US" sz="2000" dirty="0">
                  <a:solidFill>
                    <a:schemeClr val="bg1"/>
                  </a:solidFill>
                  <a:latin typeface="微軟正黑體" panose="020B0604030504040204" pitchFamily="34" charset="-120"/>
                  <a:ea typeface="微軟正黑體" panose="020B0604030504040204" pitchFamily="34" charset="-120"/>
                </a:rPr>
                <a:t>業</a:t>
              </a:r>
              <a:endParaRPr lang="en-US" altLang="zh-TW" sz="2000" dirty="0">
                <a:solidFill>
                  <a:schemeClr val="bg1"/>
                </a:solidFill>
                <a:latin typeface="微軟正黑體" panose="020B0604030504040204" pitchFamily="34" charset="-120"/>
                <a:ea typeface="微軟正黑體" panose="020B0604030504040204" pitchFamily="34" charset="-120"/>
              </a:endParaRPr>
            </a:p>
            <a:p>
              <a:pPr algn="ctr" eaLnBrk="1" hangingPunct="1">
                <a:defRPr/>
              </a:pPr>
              <a:r>
                <a:rPr lang="zh-TW" altLang="en-US" sz="2000" dirty="0">
                  <a:solidFill>
                    <a:schemeClr val="bg1"/>
                  </a:solidFill>
                  <a:latin typeface="微軟正黑體" panose="020B0604030504040204" pitchFamily="34" charset="-120"/>
                  <a:ea typeface="微軟正黑體" panose="020B0604030504040204" pitchFamily="34" charset="-120"/>
                </a:rPr>
                <a:t>條</a:t>
              </a:r>
              <a:endParaRPr lang="en-US" altLang="zh-TW" sz="2000" dirty="0">
                <a:solidFill>
                  <a:schemeClr val="bg1"/>
                </a:solidFill>
                <a:latin typeface="微軟正黑體" panose="020B0604030504040204" pitchFamily="34" charset="-120"/>
                <a:ea typeface="微軟正黑體" panose="020B0604030504040204" pitchFamily="34" charset="-120"/>
              </a:endParaRPr>
            </a:p>
            <a:p>
              <a:pPr algn="ctr" eaLnBrk="1" hangingPunct="1">
                <a:defRPr/>
              </a:pPr>
              <a:r>
                <a:rPr lang="zh-TW" altLang="en-US" sz="2000" dirty="0">
                  <a:solidFill>
                    <a:schemeClr val="bg1"/>
                  </a:solidFill>
                  <a:latin typeface="微軟正黑體" panose="020B0604030504040204" pitchFamily="34" charset="-120"/>
                  <a:ea typeface="微軟正黑體" panose="020B0604030504040204" pitchFamily="34" charset="-120"/>
                </a:rPr>
                <a:t>件</a:t>
              </a:r>
            </a:p>
          </p:txBody>
        </p:sp>
        <p:sp>
          <p:nvSpPr>
            <p:cNvPr id="30" name="矩形 29"/>
            <p:cNvSpPr/>
            <p:nvPr/>
          </p:nvSpPr>
          <p:spPr bwMode="auto">
            <a:xfrm>
              <a:off x="10540207" y="2722974"/>
              <a:ext cx="1112259" cy="523220"/>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pPr algn="ctr" eaLnBrk="1" hangingPunct="1">
                <a:defRPr/>
              </a:pPr>
              <a:r>
                <a:rPr lang="zh-TW" altLang="en-US" sz="1400" dirty="0">
                  <a:latin typeface="微軟正黑體" panose="020B0604030504040204" pitchFamily="34" charset="-120"/>
                  <a:ea typeface="微軟正黑體" panose="020B0604030504040204" pitchFamily="34" charset="-120"/>
                </a:rPr>
                <a:t>企業獲取</a:t>
              </a:r>
              <a:endParaRPr lang="en-US" altLang="zh-TW" sz="1400" dirty="0">
                <a:latin typeface="微軟正黑體" panose="020B0604030504040204" pitchFamily="34" charset="-120"/>
                <a:ea typeface="微軟正黑體" panose="020B0604030504040204" pitchFamily="34" charset="-120"/>
              </a:endParaRPr>
            </a:p>
            <a:p>
              <a:pPr algn="ctr" eaLnBrk="1" hangingPunct="1">
                <a:defRPr/>
              </a:pPr>
              <a:r>
                <a:rPr lang="zh-TW" altLang="en-US" sz="1400" dirty="0">
                  <a:latin typeface="微軟正黑體" panose="020B0604030504040204" pitchFamily="34" charset="-120"/>
                  <a:ea typeface="微軟正黑體" panose="020B0604030504040204" pitchFamily="34" charset="-120"/>
                </a:rPr>
                <a:t>高階人才</a:t>
              </a:r>
            </a:p>
          </p:txBody>
        </p:sp>
        <p:sp>
          <p:nvSpPr>
            <p:cNvPr id="31" name="文字方塊 30"/>
            <p:cNvSpPr txBox="1"/>
            <p:nvPr/>
          </p:nvSpPr>
          <p:spPr bwMode="auto">
            <a:xfrm>
              <a:off x="10557735" y="3639469"/>
              <a:ext cx="1094731" cy="523220"/>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pPr algn="ctr" eaLnBrk="1" hangingPunct="1">
                <a:defRPr/>
              </a:pPr>
              <a:r>
                <a:rPr lang="zh-TW" altLang="en-US" sz="1400" dirty="0">
                  <a:latin typeface="微軟正黑體" panose="020B0604030504040204" pitchFamily="34" charset="-120"/>
                  <a:ea typeface="微軟正黑體" panose="020B0604030504040204" pitchFamily="34" charset="-120"/>
                </a:rPr>
                <a:t>企業獲取</a:t>
              </a:r>
              <a:endParaRPr lang="en-US" altLang="zh-TW" sz="1400" dirty="0">
                <a:latin typeface="微軟正黑體" panose="020B0604030504040204" pitchFamily="34" charset="-120"/>
                <a:ea typeface="微軟正黑體" panose="020B0604030504040204" pitchFamily="34" charset="-120"/>
              </a:endParaRPr>
            </a:p>
            <a:p>
              <a:pPr algn="ctr" eaLnBrk="1" hangingPunct="1">
                <a:defRPr/>
              </a:pPr>
              <a:r>
                <a:rPr lang="zh-TW" altLang="en-US" sz="1400" dirty="0">
                  <a:latin typeface="微軟正黑體" panose="020B0604030504040204" pitchFamily="34" charset="-120"/>
                  <a:ea typeface="微軟正黑體" panose="020B0604030504040204" pitchFamily="34" charset="-120"/>
                </a:rPr>
                <a:t>研發成果</a:t>
              </a:r>
              <a:endParaRPr lang="en-US" altLang="zh-TW" sz="1400" dirty="0">
                <a:latin typeface="微軟正黑體" panose="020B0604030504040204" pitchFamily="34" charset="-120"/>
                <a:ea typeface="微軟正黑體" panose="020B0604030504040204" pitchFamily="34" charset="-120"/>
              </a:endParaRPr>
            </a:p>
          </p:txBody>
        </p:sp>
        <p:sp>
          <p:nvSpPr>
            <p:cNvPr id="32" name="矩形 31"/>
            <p:cNvSpPr/>
            <p:nvPr/>
          </p:nvSpPr>
          <p:spPr bwMode="auto">
            <a:xfrm>
              <a:off x="10551845" y="4556410"/>
              <a:ext cx="1100621" cy="523220"/>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pPr algn="ctr" eaLnBrk="1" hangingPunct="1">
                <a:defRPr/>
              </a:pPr>
              <a:r>
                <a:rPr lang="zh-TW" altLang="en-US" sz="1400" dirty="0">
                  <a:latin typeface="微軟正黑體" panose="020B0604030504040204" pitchFamily="34" charset="-120"/>
                  <a:ea typeface="微軟正黑體" panose="020B0604030504040204" pitchFamily="34" charset="-120"/>
                </a:rPr>
                <a:t>學用聯結</a:t>
              </a:r>
              <a:endParaRPr lang="en-US" altLang="zh-TW" sz="1400" dirty="0">
                <a:latin typeface="微軟正黑體" panose="020B0604030504040204" pitchFamily="34" charset="-120"/>
                <a:ea typeface="微軟正黑體" panose="020B0604030504040204" pitchFamily="34" charset="-120"/>
              </a:endParaRPr>
            </a:p>
            <a:p>
              <a:pPr algn="ctr" eaLnBrk="1" hangingPunct="1">
                <a:defRPr/>
              </a:pPr>
              <a:r>
                <a:rPr lang="zh-TW" altLang="en-US" sz="1400" dirty="0">
                  <a:latin typeface="微軟正黑體" panose="020B0604030504040204" pitchFamily="34" charset="-120"/>
                  <a:ea typeface="微軟正黑體" panose="020B0604030504040204" pitchFamily="34" charset="-120"/>
                </a:rPr>
                <a:t>投入就業</a:t>
              </a:r>
            </a:p>
          </p:txBody>
        </p:sp>
        <p:sp>
          <p:nvSpPr>
            <p:cNvPr id="33" name="文字方塊 32"/>
            <p:cNvSpPr txBox="1"/>
            <p:nvPr/>
          </p:nvSpPr>
          <p:spPr bwMode="auto">
            <a:xfrm>
              <a:off x="1412719" y="1788747"/>
              <a:ext cx="2201601" cy="338682"/>
            </a:xfrm>
            <a:prstGeom prst="rect">
              <a:avLst/>
            </a:prstGeom>
          </p:spPr>
          <p:style>
            <a:lnRef idx="1">
              <a:schemeClr val="accent3"/>
            </a:lnRef>
            <a:fillRef idx="3">
              <a:schemeClr val="accent3"/>
            </a:fillRef>
            <a:effectRef idx="2">
              <a:schemeClr val="accent3"/>
            </a:effectRef>
            <a:fontRef idx="minor">
              <a:schemeClr val="lt1"/>
            </a:fontRef>
          </p:style>
          <p:txBody>
            <a:bodyPr wrap="square">
              <a:spAutoFit/>
            </a:bodyPr>
            <a:lstStyle/>
            <a:p>
              <a:pPr algn="ctr" eaLnBrk="1" hangingPunct="1">
                <a:defRPr/>
              </a:pPr>
              <a:r>
                <a:rPr lang="zh-TW" altLang="en-US" sz="1601" dirty="0" smtClean="0">
                  <a:latin typeface="微軟正黑體" panose="020B0604030504040204" pitchFamily="34" charset="-120"/>
                  <a:ea typeface="微軟正黑體" panose="020B0604030504040204" pitchFamily="34" charset="-120"/>
                </a:rPr>
                <a:t>碩士階段</a:t>
              </a:r>
              <a:endParaRPr lang="zh-TW" altLang="en-US" sz="1601" dirty="0">
                <a:latin typeface="微軟正黑體" panose="020B0604030504040204" pitchFamily="34" charset="-120"/>
                <a:ea typeface="微軟正黑體" panose="020B0604030504040204" pitchFamily="34" charset="-120"/>
              </a:endParaRPr>
            </a:p>
          </p:txBody>
        </p:sp>
        <p:sp>
          <p:nvSpPr>
            <p:cNvPr id="34" name="文字方塊 33"/>
            <p:cNvSpPr txBox="1"/>
            <p:nvPr/>
          </p:nvSpPr>
          <p:spPr bwMode="auto">
            <a:xfrm>
              <a:off x="4338738" y="1797083"/>
              <a:ext cx="5297346" cy="338682"/>
            </a:xfrm>
            <a:prstGeom prst="rect">
              <a:avLst/>
            </a:prstGeom>
          </p:spPr>
          <p:style>
            <a:lnRef idx="1">
              <a:schemeClr val="accent3"/>
            </a:lnRef>
            <a:fillRef idx="3">
              <a:schemeClr val="accent3"/>
            </a:fillRef>
            <a:effectRef idx="2">
              <a:schemeClr val="accent3"/>
            </a:effectRef>
            <a:fontRef idx="minor">
              <a:schemeClr val="lt1"/>
            </a:fontRef>
          </p:style>
          <p:txBody>
            <a:bodyPr wrap="square">
              <a:spAutoFit/>
            </a:bodyPr>
            <a:lstStyle/>
            <a:p>
              <a:pPr marL="1074833" indent="-1074833" algn="ctr" eaLnBrk="1" hangingPunct="1">
                <a:defRPr/>
              </a:pPr>
              <a:r>
                <a:rPr lang="zh-TW" altLang="en-US" sz="1601" dirty="0">
                  <a:latin typeface="微軟正黑體" panose="020B0604030504040204" pitchFamily="34" charset="-120"/>
                  <a:ea typeface="微軟正黑體" panose="020B0604030504040204" pitchFamily="34" charset="-120"/>
                </a:rPr>
                <a:t>博士</a:t>
              </a:r>
              <a:r>
                <a:rPr lang="zh-TW" altLang="en-US" sz="1601" dirty="0" smtClean="0">
                  <a:latin typeface="微軟正黑體" panose="020B0604030504040204" pitchFamily="34" charset="-120"/>
                  <a:ea typeface="微軟正黑體" panose="020B0604030504040204" pitchFamily="34" charset="-120"/>
                </a:rPr>
                <a:t>班：</a:t>
              </a:r>
              <a:r>
                <a:rPr lang="en-US" altLang="zh-TW" sz="1601" dirty="0" smtClean="0">
                  <a:latin typeface="微軟正黑體" panose="020B0604030504040204" pitchFamily="34" charset="-120"/>
                  <a:ea typeface="微軟正黑體" panose="020B0604030504040204" pitchFamily="34" charset="-120"/>
                </a:rPr>
                <a:t>2</a:t>
              </a:r>
              <a:r>
                <a:rPr lang="zh-TW" altLang="en-US" sz="1601" dirty="0">
                  <a:latin typeface="微軟正黑體" panose="020B0604030504040204" pitchFamily="34" charset="-120"/>
                  <a:ea typeface="微軟正黑體" panose="020B0604030504040204" pitchFamily="34" charset="-120"/>
                </a:rPr>
                <a:t>年在校修課</a:t>
              </a:r>
              <a:r>
                <a:rPr lang="zh-TW" altLang="en-US" sz="1601" dirty="0" smtClean="0">
                  <a:latin typeface="微軟正黑體" panose="020B0604030504040204" pitchFamily="34" charset="-120"/>
                  <a:ea typeface="微軟正黑體" panose="020B0604030504040204" pitchFamily="34" charset="-120"/>
                </a:rPr>
                <a:t>、</a:t>
              </a:r>
              <a:r>
                <a:rPr lang="en-US" altLang="zh-TW" sz="1601" dirty="0" smtClean="0">
                  <a:latin typeface="微軟正黑體" panose="020B0604030504040204" pitchFamily="34" charset="-120"/>
                  <a:ea typeface="微軟正黑體" panose="020B0604030504040204" pitchFamily="34" charset="-120"/>
                </a:rPr>
                <a:t>2</a:t>
              </a:r>
              <a:r>
                <a:rPr lang="zh-TW" altLang="en-US" sz="1601" dirty="0">
                  <a:latin typeface="微軟正黑體" panose="020B0604030504040204" pitchFamily="34" charset="-120"/>
                  <a:ea typeface="微軟正黑體" panose="020B0604030504040204" pitchFamily="34" charset="-120"/>
                </a:rPr>
                <a:t>年赴企業從事研發工作</a:t>
              </a:r>
            </a:p>
          </p:txBody>
        </p:sp>
        <p:sp>
          <p:nvSpPr>
            <p:cNvPr id="35" name="AutoShape 12"/>
            <p:cNvSpPr>
              <a:spLocks noChangeArrowheads="1"/>
            </p:cNvSpPr>
            <p:nvPr/>
          </p:nvSpPr>
          <p:spPr bwMode="auto">
            <a:xfrm>
              <a:off x="1555544" y="4575573"/>
              <a:ext cx="1620974" cy="533401"/>
            </a:xfrm>
            <a:prstGeom prst="roundRect">
              <a:avLst>
                <a:gd name="adj" fmla="val 16667"/>
              </a:avLst>
            </a:prstGeom>
            <a:ln>
              <a:prstDash val="sysDot"/>
              <a:headEnd/>
              <a:tailEnd/>
            </a:ln>
          </p:spPr>
          <p:style>
            <a:lnRef idx="2">
              <a:schemeClr val="dk1"/>
            </a:lnRef>
            <a:fillRef idx="1">
              <a:schemeClr val="lt1"/>
            </a:fillRef>
            <a:effectRef idx="0">
              <a:schemeClr val="dk1"/>
            </a:effectRef>
            <a:fontRef idx="minor">
              <a:schemeClr val="dk1"/>
            </a:fontRef>
          </p:style>
          <p:txBody>
            <a:bodyPr wrap="none" anchor="ctr"/>
            <a:lstStyle/>
            <a:p>
              <a:pPr eaLnBrk="1" hangingPunct="1">
                <a:lnSpc>
                  <a:spcPct val="90000"/>
                </a:lnSpc>
                <a:buFont typeface="Wingdings" pitchFamily="2" charset="2"/>
                <a:buChar char="Ø"/>
                <a:defRPr/>
              </a:pPr>
              <a:r>
                <a:rPr lang="zh-TW" altLang="en-US" sz="1400" dirty="0">
                  <a:latin typeface="微軟正黑體" panose="020B0604030504040204" pitchFamily="34" charset="-120"/>
                  <a:ea typeface="微軟正黑體" panose="020B0604030504040204" pitchFamily="34" charset="-120"/>
                </a:rPr>
                <a:t>明確瞭解各階段</a:t>
              </a:r>
              <a:endParaRPr lang="en-US" altLang="zh-TW" sz="1400" dirty="0">
                <a:latin typeface="微軟正黑體" panose="020B0604030504040204" pitchFamily="34" charset="-120"/>
                <a:ea typeface="微軟正黑體" panose="020B0604030504040204" pitchFamily="34" charset="-120"/>
              </a:endParaRPr>
            </a:p>
            <a:p>
              <a:pPr indent="88908" eaLnBrk="1" hangingPunct="1">
                <a:lnSpc>
                  <a:spcPct val="90000"/>
                </a:lnSpc>
                <a:defRPr/>
              </a:pPr>
              <a:r>
                <a:rPr lang="zh-TW" altLang="en-US" sz="1400" dirty="0">
                  <a:latin typeface="微軟正黑體" panose="020B0604030504040204" pitchFamily="34" charset="-120"/>
                  <a:ea typeface="微軟正黑體" panose="020B0604030504040204" pitchFamily="34" charset="-120"/>
                </a:rPr>
                <a:t>學習任務</a:t>
              </a:r>
            </a:p>
          </p:txBody>
        </p:sp>
        <p:sp>
          <p:nvSpPr>
            <p:cNvPr id="36" name="文字方塊 35"/>
            <p:cNvSpPr txBox="1"/>
            <p:nvPr/>
          </p:nvSpPr>
          <p:spPr bwMode="auto">
            <a:xfrm>
              <a:off x="10332047" y="1810343"/>
              <a:ext cx="1665848" cy="338682"/>
            </a:xfrm>
            <a:prstGeom prst="rect">
              <a:avLst/>
            </a:prstGeom>
          </p:spPr>
          <p:style>
            <a:lnRef idx="1">
              <a:schemeClr val="accent3"/>
            </a:lnRef>
            <a:fillRef idx="3">
              <a:schemeClr val="accent3"/>
            </a:fillRef>
            <a:effectRef idx="2">
              <a:schemeClr val="accent3"/>
            </a:effectRef>
            <a:fontRef idx="minor">
              <a:schemeClr val="lt1"/>
            </a:fontRef>
          </p:style>
          <p:txBody>
            <a:bodyPr wrap="square">
              <a:spAutoFit/>
            </a:bodyPr>
            <a:lstStyle/>
            <a:p>
              <a:pPr algn="ctr" eaLnBrk="1" hangingPunct="1">
                <a:defRPr/>
              </a:pPr>
              <a:r>
                <a:rPr lang="zh-TW" altLang="en-US" sz="1601" dirty="0">
                  <a:latin typeface="微軟正黑體" panose="020B0604030504040204" pitchFamily="34" charset="-120"/>
                  <a:ea typeface="微軟正黑體" panose="020B0604030504040204" pitchFamily="34" charset="-120"/>
                </a:rPr>
                <a:t>授予博士學位</a:t>
              </a:r>
            </a:p>
          </p:txBody>
        </p:sp>
      </p:grpSp>
      <p:grpSp>
        <p:nvGrpSpPr>
          <p:cNvPr id="3" name="群組 2"/>
          <p:cNvGrpSpPr/>
          <p:nvPr/>
        </p:nvGrpSpPr>
        <p:grpSpPr>
          <a:xfrm>
            <a:off x="5051050" y="3527064"/>
            <a:ext cx="1452786" cy="1779046"/>
            <a:chOff x="3716750" y="3569242"/>
            <a:chExt cx="1452786" cy="1779046"/>
          </a:xfrm>
        </p:grpSpPr>
        <p:sp>
          <p:nvSpPr>
            <p:cNvPr id="40" name="上-下雙向箭號 39"/>
            <p:cNvSpPr/>
            <p:nvPr/>
          </p:nvSpPr>
          <p:spPr>
            <a:xfrm>
              <a:off x="3716750" y="3569242"/>
              <a:ext cx="1452786" cy="1779046"/>
            </a:xfrm>
            <a:prstGeom prst="upDownArrow">
              <a:avLst>
                <a:gd name="adj1" fmla="val 67110"/>
                <a:gd name="adj2" fmla="val 50000"/>
              </a:avLst>
            </a:prstGeom>
            <a:solidFill>
              <a:srgbClr val="CF2A0F"/>
            </a:solidFill>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55347" tIns="155347" rIns="155347" bIns="155347" numCol="1" spcCol="1270" rtlCol="0" anchor="t" anchorCtr="0">
              <a:noAutofit/>
            </a:bodyPr>
            <a:lstStyle/>
            <a:p>
              <a:pPr marL="355600" indent="-355600" algn="ctr" defTabSz="1066800">
                <a:lnSpc>
                  <a:spcPct val="90000"/>
                </a:lnSpc>
                <a:spcBef>
                  <a:spcPct val="0"/>
                </a:spcBef>
                <a:spcAft>
                  <a:spcPct val="35000"/>
                </a:spcAft>
              </a:pPr>
              <a:endParaRPr lang="zh-TW" altLang="en-US" sz="2400" b="1" kern="1200" dirty="0" smtClean="0">
                <a:latin typeface="微軟正黑體" panose="020B0604030504040204" pitchFamily="34" charset="-120"/>
                <a:ea typeface="微軟正黑體" panose="020B0604030504040204" pitchFamily="34" charset="-120"/>
              </a:endParaRPr>
            </a:p>
          </p:txBody>
        </p:sp>
        <p:sp>
          <p:nvSpPr>
            <p:cNvPr id="41" name="文字方塊 40"/>
            <p:cNvSpPr txBox="1"/>
            <p:nvPr/>
          </p:nvSpPr>
          <p:spPr>
            <a:xfrm>
              <a:off x="4010893" y="3907162"/>
              <a:ext cx="461665" cy="1106014"/>
            </a:xfrm>
            <a:prstGeom prst="rect">
              <a:avLst/>
            </a:prstGeom>
            <a:noFill/>
          </p:spPr>
          <p:txBody>
            <a:bodyPr vert="eaVert" wrap="square" rtlCol="0">
              <a:spAutoFit/>
            </a:bodyPr>
            <a:lstStyle/>
            <a:p>
              <a:r>
                <a:rPr lang="zh-TW" altLang="en-US" dirty="0" smtClean="0">
                  <a:solidFill>
                    <a:schemeClr val="bg1"/>
                  </a:solidFill>
                  <a:latin typeface="微軟正黑體" panose="020B0604030504040204" pitchFamily="34" charset="-120"/>
                  <a:ea typeface="微軟正黑體" panose="020B0604030504040204" pitchFamily="34" charset="-120"/>
                </a:rPr>
                <a:t>課程調整</a:t>
              </a:r>
              <a:endParaRPr lang="zh-TW" altLang="en-US" dirty="0">
                <a:solidFill>
                  <a:schemeClr val="bg1"/>
                </a:solidFill>
                <a:latin typeface="微軟正黑體" panose="020B0604030504040204" pitchFamily="34" charset="-120"/>
                <a:ea typeface="微軟正黑體" panose="020B0604030504040204" pitchFamily="34" charset="-120"/>
              </a:endParaRPr>
            </a:p>
          </p:txBody>
        </p:sp>
        <p:sp>
          <p:nvSpPr>
            <p:cNvPr id="42" name="文字方塊 41"/>
            <p:cNvSpPr txBox="1"/>
            <p:nvPr/>
          </p:nvSpPr>
          <p:spPr>
            <a:xfrm>
              <a:off x="4335814" y="3832070"/>
              <a:ext cx="430887" cy="1442530"/>
            </a:xfrm>
            <a:prstGeom prst="rect">
              <a:avLst/>
            </a:prstGeom>
            <a:noFill/>
          </p:spPr>
          <p:txBody>
            <a:bodyPr vert="eaVert" wrap="square" rtlCol="0">
              <a:spAutoFit/>
            </a:bodyPr>
            <a:lstStyle/>
            <a:p>
              <a:r>
                <a:rPr lang="zh-TW" altLang="en-US" sz="1600" dirty="0" smtClean="0">
                  <a:solidFill>
                    <a:schemeClr val="bg1"/>
                  </a:solidFill>
                  <a:latin typeface="微軟正黑體" panose="020B0604030504040204" pitchFamily="34" charset="-120"/>
                  <a:ea typeface="微軟正黑體" panose="020B0604030504040204" pitchFamily="34" charset="-120"/>
                </a:rPr>
                <a:t>學習成效檢核</a:t>
              </a:r>
              <a:endParaRPr lang="zh-TW" altLang="en-US" sz="1600" dirty="0">
                <a:solidFill>
                  <a:schemeClr val="bg1"/>
                </a:solidFill>
                <a:latin typeface="微軟正黑體" panose="020B0604030504040204" pitchFamily="34" charset="-120"/>
                <a:ea typeface="微軟正黑體" panose="020B0604030504040204" pitchFamily="34" charset="-120"/>
              </a:endParaRPr>
            </a:p>
          </p:txBody>
        </p:sp>
      </p:grpSp>
      <p:grpSp>
        <p:nvGrpSpPr>
          <p:cNvPr id="5" name="群組 4"/>
          <p:cNvGrpSpPr/>
          <p:nvPr/>
        </p:nvGrpSpPr>
        <p:grpSpPr>
          <a:xfrm>
            <a:off x="7675894" y="3548380"/>
            <a:ext cx="1625430" cy="1717431"/>
            <a:chOff x="7675894" y="3194157"/>
            <a:chExt cx="1625430" cy="1717431"/>
          </a:xfrm>
        </p:grpSpPr>
        <p:sp>
          <p:nvSpPr>
            <p:cNvPr id="44" name="橢圓 43"/>
            <p:cNvSpPr/>
            <p:nvPr/>
          </p:nvSpPr>
          <p:spPr>
            <a:xfrm>
              <a:off x="7675894" y="3194157"/>
              <a:ext cx="1512168" cy="805326"/>
            </a:xfrm>
            <a:prstGeom prst="ellipse">
              <a:avLst/>
            </a:prstGeom>
          </p:spPr>
          <p:style>
            <a:lnRef idx="0">
              <a:schemeClr val="accent6"/>
            </a:lnRef>
            <a:fillRef idx="3">
              <a:schemeClr val="accent6"/>
            </a:fillRef>
            <a:effectRef idx="3">
              <a:schemeClr val="accent6"/>
            </a:effectRef>
            <a:fontRef idx="minor">
              <a:schemeClr val="lt1"/>
            </a:fontRef>
          </p:style>
          <p:txBody>
            <a:bodyPr spcFirstLastPara="0" vert="horz" wrap="square" lIns="155347" tIns="155347" rIns="155347" bIns="155347" numCol="1" spcCol="1270" rtlCol="0" anchor="t" anchorCtr="0">
              <a:noAutofit/>
            </a:bodyPr>
            <a:lstStyle/>
            <a:p>
              <a:pPr marL="355600" indent="-355600" algn="ctr" defTabSz="1066800">
                <a:lnSpc>
                  <a:spcPct val="90000"/>
                </a:lnSpc>
                <a:spcBef>
                  <a:spcPct val="0"/>
                </a:spcBef>
                <a:spcAft>
                  <a:spcPct val="35000"/>
                </a:spcAft>
              </a:pPr>
              <a:endParaRPr lang="zh-TW" altLang="en-US" sz="2400" b="1" kern="1200" dirty="0" smtClean="0">
                <a:latin typeface="微軟正黑體" panose="020B0604030504040204" pitchFamily="34" charset="-120"/>
                <a:ea typeface="微軟正黑體" panose="020B0604030504040204" pitchFamily="34" charset="-120"/>
              </a:endParaRPr>
            </a:p>
          </p:txBody>
        </p:sp>
        <p:sp>
          <p:nvSpPr>
            <p:cNvPr id="45" name="文字方塊 44"/>
            <p:cNvSpPr txBox="1"/>
            <p:nvPr/>
          </p:nvSpPr>
          <p:spPr>
            <a:xfrm>
              <a:off x="7807756" y="3335210"/>
              <a:ext cx="1493568" cy="523220"/>
            </a:xfrm>
            <a:prstGeom prst="rect">
              <a:avLst/>
            </a:prstGeom>
            <a:noFill/>
          </p:spPr>
          <p:txBody>
            <a:bodyPr wrap="square" rtlCol="0">
              <a:spAutoFit/>
            </a:bodyPr>
            <a:lstStyle/>
            <a:p>
              <a:r>
                <a:rPr lang="zh-TW" altLang="en-US" sz="1400" dirty="0" smtClean="0">
                  <a:solidFill>
                    <a:srgbClr val="FFFF00"/>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畢業條件：</a:t>
              </a:r>
              <a:r>
                <a:rPr lang="en-US" altLang="zh-TW" sz="1400" dirty="0" smtClean="0">
                  <a:solidFill>
                    <a:srgbClr val="FFFF00"/>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
              </a:r>
              <a:br>
                <a:rPr lang="en-US" altLang="zh-TW" sz="1400" dirty="0" smtClean="0">
                  <a:solidFill>
                    <a:srgbClr val="FFFF00"/>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br>
              <a:r>
                <a:rPr lang="zh-TW" altLang="en-US" sz="1400" dirty="0" smtClean="0">
                  <a:latin typeface="微軟正黑體" panose="020B0604030504040204" pitchFamily="34" charset="-120"/>
                  <a:ea typeface="微軟正黑體" panose="020B0604030504040204" pitchFamily="34" charset="-120"/>
                </a:rPr>
                <a:t>專利或研發成果</a:t>
              </a:r>
              <a:endParaRPr lang="zh-TW" altLang="en-US" sz="1400" dirty="0">
                <a:latin typeface="微軟正黑體" panose="020B0604030504040204" pitchFamily="34" charset="-120"/>
                <a:ea typeface="微軟正黑體" panose="020B0604030504040204" pitchFamily="34" charset="-120"/>
              </a:endParaRPr>
            </a:p>
          </p:txBody>
        </p:sp>
        <p:sp>
          <p:nvSpPr>
            <p:cNvPr id="46" name="橢圓 45"/>
            <p:cNvSpPr/>
            <p:nvPr/>
          </p:nvSpPr>
          <p:spPr>
            <a:xfrm>
              <a:off x="7675894" y="4106262"/>
              <a:ext cx="1512168" cy="805326"/>
            </a:xfrm>
            <a:prstGeom prst="ellipse">
              <a:avLst/>
            </a:prstGeom>
          </p:spPr>
          <p:style>
            <a:lnRef idx="0">
              <a:schemeClr val="accent6"/>
            </a:lnRef>
            <a:fillRef idx="3">
              <a:schemeClr val="accent6"/>
            </a:fillRef>
            <a:effectRef idx="3">
              <a:schemeClr val="accent6"/>
            </a:effectRef>
            <a:fontRef idx="minor">
              <a:schemeClr val="lt1"/>
            </a:fontRef>
          </p:style>
          <p:txBody>
            <a:bodyPr spcFirstLastPara="0" vert="horz" wrap="square" lIns="155347" tIns="155347" rIns="155347" bIns="155347" numCol="1" spcCol="1270" rtlCol="0" anchor="t" anchorCtr="0">
              <a:noAutofit/>
            </a:bodyPr>
            <a:lstStyle/>
            <a:p>
              <a:pPr marL="355600" indent="-355600" algn="ctr" defTabSz="1066800">
                <a:lnSpc>
                  <a:spcPct val="90000"/>
                </a:lnSpc>
                <a:spcBef>
                  <a:spcPct val="0"/>
                </a:spcBef>
                <a:spcAft>
                  <a:spcPct val="35000"/>
                </a:spcAft>
              </a:pPr>
              <a:endParaRPr lang="zh-TW" altLang="en-US" sz="2400" b="1" kern="1200" dirty="0" smtClean="0">
                <a:latin typeface="微軟正黑體" panose="020B0604030504040204" pitchFamily="34" charset="-120"/>
                <a:ea typeface="微軟正黑體" panose="020B0604030504040204" pitchFamily="34" charset="-120"/>
              </a:endParaRPr>
            </a:p>
          </p:txBody>
        </p:sp>
        <p:sp>
          <p:nvSpPr>
            <p:cNvPr id="54" name="文字方塊 53"/>
            <p:cNvSpPr txBox="1"/>
            <p:nvPr/>
          </p:nvSpPr>
          <p:spPr>
            <a:xfrm>
              <a:off x="7815330" y="4247315"/>
              <a:ext cx="1485994" cy="523220"/>
            </a:xfrm>
            <a:prstGeom prst="rect">
              <a:avLst/>
            </a:prstGeom>
            <a:noFill/>
          </p:spPr>
          <p:txBody>
            <a:bodyPr wrap="square" rtlCol="0">
              <a:spAutoFit/>
            </a:bodyPr>
            <a:lstStyle/>
            <a:p>
              <a:r>
                <a:rPr lang="zh-TW" altLang="en-US" sz="1400" dirty="0" smtClean="0">
                  <a:solidFill>
                    <a:srgbClr val="FFFF00"/>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學位論文：</a:t>
              </a:r>
              <a:endParaRPr lang="en-US" altLang="zh-TW" sz="1400" dirty="0" smtClean="0">
                <a:solidFill>
                  <a:srgbClr val="FFFF00"/>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endParaRPr>
            </a:p>
            <a:p>
              <a:r>
                <a:rPr lang="zh-TW" altLang="en-US" sz="1400" dirty="0" smtClean="0">
                  <a:latin typeface="微軟正黑體" panose="020B0604030504040204" pitchFamily="34" charset="-120"/>
                  <a:ea typeface="微軟正黑體" panose="020B0604030504040204" pitchFamily="34" charset="-120"/>
                </a:rPr>
                <a:t>題目向產業尋找</a:t>
              </a:r>
              <a:endParaRPr lang="zh-TW" altLang="en-US" sz="1400" dirty="0">
                <a:latin typeface="微軟正黑體" panose="020B0604030504040204" pitchFamily="34" charset="-120"/>
                <a:ea typeface="微軟正黑體" panose="020B0604030504040204" pitchFamily="34" charset="-120"/>
              </a:endParaRPr>
            </a:p>
          </p:txBody>
        </p:sp>
      </p:grpSp>
      <p:sp>
        <p:nvSpPr>
          <p:cNvPr id="55" name="流程圖: 程序 54"/>
          <p:cNvSpPr/>
          <p:nvPr/>
        </p:nvSpPr>
        <p:spPr>
          <a:xfrm>
            <a:off x="1412717" y="1738273"/>
            <a:ext cx="10585177" cy="331113"/>
          </a:xfrm>
          <a:prstGeom prst="flowChartProcess">
            <a:avLst/>
          </a:prstGeom>
          <a:solidFill>
            <a:srgbClr val="002060"/>
          </a:solidFill>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55347" tIns="155347" rIns="155347" bIns="155347" numCol="1" spcCol="1270" rtlCol="0" anchor="t" anchorCtr="0">
            <a:noAutofit/>
          </a:bodyPr>
          <a:lstStyle/>
          <a:p>
            <a:pPr marL="355600" indent="-355600" algn="ctr" defTabSz="1066800">
              <a:lnSpc>
                <a:spcPct val="90000"/>
              </a:lnSpc>
              <a:spcBef>
                <a:spcPct val="0"/>
              </a:spcBef>
              <a:spcAft>
                <a:spcPct val="35000"/>
              </a:spcAft>
            </a:pPr>
            <a:endParaRPr lang="zh-TW" altLang="en-US" sz="2400" b="1" kern="1200" dirty="0" smtClean="0">
              <a:latin typeface="微軟正黑體" panose="020B0604030504040204" pitchFamily="34" charset="-120"/>
              <a:ea typeface="微軟正黑體" panose="020B0604030504040204" pitchFamily="34" charset="-120"/>
            </a:endParaRPr>
          </a:p>
        </p:txBody>
      </p:sp>
      <p:sp>
        <p:nvSpPr>
          <p:cNvPr id="56" name="文字方塊 55"/>
          <p:cNvSpPr txBox="1"/>
          <p:nvPr/>
        </p:nvSpPr>
        <p:spPr>
          <a:xfrm>
            <a:off x="1684477" y="1722703"/>
            <a:ext cx="10235641" cy="369332"/>
          </a:xfrm>
          <a:prstGeom prst="rect">
            <a:avLst/>
          </a:prstGeom>
          <a:noFill/>
        </p:spPr>
        <p:txBody>
          <a:bodyPr wrap="square" rtlCol="0">
            <a:spAutoFit/>
          </a:bodyPr>
          <a:lstStyle/>
          <a:p>
            <a:pPr algn="ctr"/>
            <a:r>
              <a:rPr lang="zh-TW" altLang="en-US" dirty="0" smtClean="0">
                <a:solidFill>
                  <a:schemeClr val="bg1"/>
                </a:solidFill>
                <a:latin typeface="微軟正黑體" panose="020B0604030504040204" pitchFamily="34" charset="-120"/>
                <a:ea typeface="微軟正黑體" panose="020B0604030504040204" pitchFamily="34" charset="-120"/>
              </a:rPr>
              <a:t>教育部提供進入計畫學生每人每年</a:t>
            </a:r>
            <a:r>
              <a:rPr lang="en-US" altLang="zh-TW" dirty="0" smtClean="0">
                <a:solidFill>
                  <a:schemeClr val="bg1"/>
                </a:solidFill>
                <a:latin typeface="微軟正黑體" panose="020B0604030504040204" pitchFamily="34" charset="-120"/>
                <a:ea typeface="微軟正黑體" panose="020B0604030504040204" pitchFamily="34" charset="-120"/>
              </a:rPr>
              <a:t>20</a:t>
            </a:r>
            <a:r>
              <a:rPr lang="zh-TW" altLang="en-US" dirty="0" smtClean="0">
                <a:solidFill>
                  <a:schemeClr val="bg1"/>
                </a:solidFill>
                <a:latin typeface="微軟正黑體" panose="020B0604030504040204" pitchFamily="34" charset="-120"/>
                <a:ea typeface="微軟正黑體" panose="020B0604030504040204" pitchFamily="34" charset="-120"/>
              </a:rPr>
              <a:t>萬元獎助學金、企業及學校得另行提供</a:t>
            </a:r>
            <a:endParaRPr lang="zh-TW" altLang="en-US" dirty="0">
              <a:solidFill>
                <a:schemeClr val="bg1"/>
              </a:solidFill>
              <a:latin typeface="微軟正黑體" panose="020B0604030504040204" pitchFamily="34" charset="-120"/>
              <a:ea typeface="微軟正黑體" panose="020B0604030504040204" pitchFamily="34" charset="-120"/>
            </a:endParaRPr>
          </a:p>
        </p:txBody>
      </p:sp>
      <p:sp>
        <p:nvSpPr>
          <p:cNvPr id="57" name="文字方塊 56"/>
          <p:cNvSpPr txBox="1"/>
          <p:nvPr/>
        </p:nvSpPr>
        <p:spPr>
          <a:xfrm>
            <a:off x="9648901" y="814482"/>
            <a:ext cx="695521" cy="461665"/>
          </a:xfrm>
          <a:prstGeom prst="rect">
            <a:avLst/>
          </a:prstGeom>
          <a:noFill/>
        </p:spPr>
        <p:txBody>
          <a:bodyPr vert="horz" wrap="square" rtlCol="0">
            <a:spAutoFit/>
          </a:bodyPr>
          <a:lstStyle/>
          <a:p>
            <a:r>
              <a:rPr lang="en-US" altLang="zh-TW" sz="2400" dirty="0" smtClean="0">
                <a:latin typeface="微軟正黑體" panose="020B0604030504040204" pitchFamily="34" charset="-120"/>
                <a:ea typeface="微軟正黑體" panose="020B0604030504040204" pitchFamily="34" charset="-120"/>
              </a:rPr>
              <a:t>2/3</a:t>
            </a:r>
            <a:endParaRPr lang="zh-TW" altLang="en-US" sz="2400" dirty="0">
              <a:latin typeface="微軟正黑體" panose="020B0604030504040204" pitchFamily="34" charset="-120"/>
              <a:ea typeface="微軟正黑體" panose="020B0604030504040204" pitchFamily="34" charset="-120"/>
            </a:endParaRPr>
          </a:p>
        </p:txBody>
      </p:sp>
      <p:sp>
        <p:nvSpPr>
          <p:cNvPr id="7" name="投影片編號版面配置區 6"/>
          <p:cNvSpPr>
            <a:spLocks noGrp="1"/>
          </p:cNvSpPr>
          <p:nvPr>
            <p:ph type="sldNum" sz="quarter" idx="12"/>
          </p:nvPr>
        </p:nvSpPr>
        <p:spPr/>
        <p:txBody>
          <a:bodyPr/>
          <a:lstStyle/>
          <a:p>
            <a:fld id="{D57F1E4F-1CFF-5643-939E-217C01CDF565}" type="slidenum">
              <a:rPr lang="en-US" smtClean="0"/>
              <a:pPr/>
              <a:t>3</a:t>
            </a:fld>
            <a:endParaRPr lang="en-US" dirty="0"/>
          </a:p>
        </p:txBody>
      </p:sp>
    </p:spTree>
    <p:extLst>
      <p:ext uri="{BB962C8B-B14F-4D97-AF65-F5344CB8AC3E}">
        <p14:creationId xmlns:p14="http://schemas.microsoft.com/office/powerpoint/2010/main" val="21852535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1705732" y="416529"/>
            <a:ext cx="2223717" cy="864096"/>
          </a:xfrm>
        </p:spPr>
        <p:txBody>
          <a:bodyPr/>
          <a:lstStyle/>
          <a:p>
            <a:r>
              <a:rPr lang="zh-TW" altLang="en-US" sz="4000" b="1" dirty="0" smtClean="0">
                <a:latin typeface="微軟正黑體" panose="020B0604030504040204" pitchFamily="34" charset="-120"/>
                <a:ea typeface="微軟正黑體" panose="020B0604030504040204" pitchFamily="34" charset="-120"/>
              </a:rPr>
              <a:t>方案精神</a:t>
            </a:r>
            <a:endParaRPr lang="ja-JP" altLang="en-US" sz="4000" b="1" dirty="0">
              <a:latin typeface="微軟正黑體" panose="020B0604030504040204" pitchFamily="34" charset="-120"/>
              <a:ea typeface="微軟正黑體" panose="020B0604030504040204" pitchFamily="34" charset="-120"/>
            </a:endParaRPr>
          </a:p>
        </p:txBody>
      </p:sp>
      <p:cxnSp>
        <p:nvCxnSpPr>
          <p:cNvPr id="6" name="直線接點 5"/>
          <p:cNvCxnSpPr/>
          <p:nvPr/>
        </p:nvCxnSpPr>
        <p:spPr>
          <a:xfrm>
            <a:off x="1705732" y="1276147"/>
            <a:ext cx="10157254" cy="0"/>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8" name="Picture 17" descr="教育部logo"/>
          <p:cNvPicPr>
            <a:picLocks noChangeAspect="1" noChangeArrowheads="1"/>
          </p:cNvPicPr>
          <p:nvPr/>
        </p:nvPicPr>
        <p:blipFill>
          <a:blip r:embed="rId3" cstate="print">
            <a:clrChange>
              <a:clrFrom>
                <a:srgbClr val="FFFFFF"/>
              </a:clrFrom>
              <a:clrTo>
                <a:srgbClr val="FFFFFF">
                  <a:alpha val="0"/>
                </a:srgbClr>
              </a:clrTo>
            </a:clrChange>
            <a:lum bright="-10000"/>
            <a:extLst>
              <a:ext uri="{28A0092B-C50C-407E-A947-70E740481C1C}">
                <a14:useLocalDpi xmlns:a14="http://schemas.microsoft.com/office/drawing/2010/main" val="0"/>
              </a:ext>
            </a:extLst>
          </a:blip>
          <a:srcRect/>
          <a:stretch>
            <a:fillRect/>
          </a:stretch>
        </p:blipFill>
        <p:spPr bwMode="auto">
          <a:xfrm>
            <a:off x="512653" y="296744"/>
            <a:ext cx="1193079" cy="110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 name="Picture 1030" descr="MCj0199031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344422" y="120666"/>
            <a:ext cx="1518564" cy="1155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字方塊 1"/>
          <p:cNvSpPr txBox="1"/>
          <p:nvPr/>
        </p:nvSpPr>
        <p:spPr>
          <a:xfrm>
            <a:off x="9648901" y="814482"/>
            <a:ext cx="695521" cy="461665"/>
          </a:xfrm>
          <a:prstGeom prst="rect">
            <a:avLst/>
          </a:prstGeom>
          <a:noFill/>
        </p:spPr>
        <p:txBody>
          <a:bodyPr vert="horz" wrap="square" rtlCol="0">
            <a:spAutoFit/>
          </a:bodyPr>
          <a:lstStyle/>
          <a:p>
            <a:r>
              <a:rPr lang="en-US" altLang="zh-TW" sz="2400" dirty="0">
                <a:latin typeface="微軟正黑體" panose="020B0604030504040204" pitchFamily="34" charset="-120"/>
                <a:ea typeface="微軟正黑體" panose="020B0604030504040204" pitchFamily="34" charset="-120"/>
              </a:rPr>
              <a:t>3</a:t>
            </a:r>
            <a:r>
              <a:rPr lang="en-US" altLang="zh-TW" sz="2400" dirty="0" smtClean="0">
                <a:latin typeface="微軟正黑體" panose="020B0604030504040204" pitchFamily="34" charset="-120"/>
                <a:ea typeface="微軟正黑體" panose="020B0604030504040204" pitchFamily="34" charset="-120"/>
              </a:rPr>
              <a:t>/3</a:t>
            </a:r>
            <a:endParaRPr lang="zh-TW" altLang="en-US" sz="2400" dirty="0">
              <a:latin typeface="微軟正黑體" panose="020B0604030504040204" pitchFamily="34" charset="-120"/>
              <a:ea typeface="微軟正黑體" panose="020B0604030504040204" pitchFamily="34" charset="-120"/>
            </a:endParaRPr>
          </a:p>
        </p:txBody>
      </p:sp>
      <p:graphicFrame>
        <p:nvGraphicFramePr>
          <p:cNvPr id="5" name="資料庫圖表 4"/>
          <p:cNvGraphicFramePr/>
          <p:nvPr>
            <p:extLst>
              <p:ext uri="{D42A27DB-BD31-4B8C-83A1-F6EECF244321}">
                <p14:modId xmlns:p14="http://schemas.microsoft.com/office/powerpoint/2010/main" val="2275403857"/>
              </p:ext>
            </p:extLst>
          </p:nvPr>
        </p:nvGraphicFramePr>
        <p:xfrm>
          <a:off x="1705732" y="2038789"/>
          <a:ext cx="5987844" cy="3585263"/>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7" name="文字方塊 6"/>
          <p:cNvSpPr txBox="1"/>
          <p:nvPr/>
        </p:nvSpPr>
        <p:spPr>
          <a:xfrm>
            <a:off x="7693576" y="2307926"/>
            <a:ext cx="3574192" cy="3046988"/>
          </a:xfrm>
          <a:prstGeom prst="rect">
            <a:avLst/>
          </a:prstGeom>
          <a:noFill/>
        </p:spPr>
        <p:txBody>
          <a:bodyPr wrap="square" rtlCol="0">
            <a:spAutoFit/>
          </a:bodyPr>
          <a:lstStyle/>
          <a:p>
            <a:pPr marL="285750" indent="-285750">
              <a:buFont typeface="Wingdings" panose="05000000000000000000" pitchFamily="2" charset="2"/>
              <a:buChar char="ü"/>
            </a:pPr>
            <a:r>
              <a:rPr lang="zh-TW" altLang="en-US" sz="2400" dirty="0">
                <a:latin typeface="微軟正黑體" panose="020B0604030504040204" pitchFamily="34" charset="-120"/>
                <a:ea typeface="微軟正黑體" panose="020B0604030504040204" pitchFamily="34" charset="-120"/>
              </a:rPr>
              <a:t>已獲其他政府部會核定補助之產學合作研究相關計畫</a:t>
            </a:r>
            <a:r>
              <a:rPr lang="zh-TW" altLang="en-US" sz="2400" dirty="0" smtClean="0">
                <a:latin typeface="微軟正黑體" panose="020B0604030504040204" pitchFamily="34" charset="-120"/>
                <a:ea typeface="微軟正黑體" panose="020B0604030504040204" pitchFamily="34" charset="-120"/>
              </a:rPr>
              <a:t>案</a:t>
            </a:r>
            <a:endParaRPr lang="en-US" altLang="zh-TW" sz="2400" dirty="0" smtClean="0">
              <a:latin typeface="微軟正黑體" panose="020B0604030504040204" pitchFamily="34" charset="-120"/>
              <a:ea typeface="微軟正黑體" panose="020B0604030504040204" pitchFamily="34" charset="-120"/>
            </a:endParaRPr>
          </a:p>
          <a:p>
            <a:pPr marL="285750" indent="-285750">
              <a:buFont typeface="Wingdings" panose="05000000000000000000" pitchFamily="2" charset="2"/>
              <a:buChar char="ü"/>
            </a:pPr>
            <a:r>
              <a:rPr lang="zh-TW" altLang="en-US" sz="2400" dirty="0">
                <a:latin typeface="微軟正黑體" panose="020B0604030504040204" pitchFamily="34" charset="-120"/>
                <a:ea typeface="微軟正黑體" panose="020B0604030504040204" pitchFamily="34" charset="-120"/>
              </a:rPr>
              <a:t>博士班三年級以上</a:t>
            </a:r>
            <a:r>
              <a:rPr lang="zh-TW" altLang="en-US" sz="2400" dirty="0" smtClean="0">
                <a:latin typeface="微軟正黑體" panose="020B0604030504040204" pitchFamily="34" charset="-120"/>
                <a:ea typeface="微軟正黑體" panose="020B0604030504040204" pitchFamily="34" charset="-120"/>
              </a:rPr>
              <a:t>學生</a:t>
            </a:r>
            <a:endParaRPr lang="en-US" altLang="zh-TW" sz="2400" dirty="0" smtClean="0">
              <a:latin typeface="微軟正黑體" panose="020B0604030504040204" pitchFamily="34" charset="-120"/>
              <a:ea typeface="微軟正黑體" panose="020B0604030504040204" pitchFamily="34" charset="-120"/>
            </a:endParaRPr>
          </a:p>
          <a:p>
            <a:pPr marL="285750" indent="-285750">
              <a:buFont typeface="Wingdings" panose="05000000000000000000" pitchFamily="2" charset="2"/>
              <a:buChar char="ü"/>
            </a:pPr>
            <a:r>
              <a:rPr lang="zh-TW" altLang="en-US" sz="2400" dirty="0">
                <a:latin typeface="微軟正黑體" panose="020B0604030504040204" pitchFamily="34" charset="-120"/>
                <a:ea typeface="微軟正黑體" panose="020B0604030504040204" pitchFamily="34" charset="-120"/>
              </a:rPr>
              <a:t>赴企業進行實作研發，並以產學合作機制完成實務型博士</a:t>
            </a:r>
            <a:r>
              <a:rPr lang="zh-TW" altLang="en-US" sz="2400" dirty="0" smtClean="0">
                <a:latin typeface="微軟正黑體" panose="020B0604030504040204" pitchFamily="34" charset="-120"/>
                <a:ea typeface="微軟正黑體" panose="020B0604030504040204" pitchFamily="34" charset="-120"/>
              </a:rPr>
              <a:t>論文</a:t>
            </a:r>
            <a:endParaRPr lang="en-US" altLang="zh-TW" sz="2400" dirty="0" smtClean="0">
              <a:latin typeface="微軟正黑體" panose="020B0604030504040204" pitchFamily="34" charset="-120"/>
              <a:ea typeface="微軟正黑體" panose="020B0604030504040204" pitchFamily="34" charset="-120"/>
            </a:endParaRPr>
          </a:p>
          <a:p>
            <a:pPr marL="285750" indent="-285750">
              <a:buFont typeface="Wingdings" panose="05000000000000000000" pitchFamily="2" charset="2"/>
              <a:buChar char="ü"/>
            </a:pPr>
            <a:r>
              <a:rPr lang="zh-TW" altLang="en-US" sz="2400" dirty="0" smtClean="0">
                <a:latin typeface="微軟正黑體" panose="020B0604030504040204" pitchFamily="34" charset="-120"/>
                <a:ea typeface="微軟正黑體" panose="020B0604030504040204" pitchFamily="34" charset="-120"/>
              </a:rPr>
              <a:t>至多補助兩</a:t>
            </a:r>
            <a:r>
              <a:rPr lang="zh-TW" altLang="en-US" sz="2400" dirty="0">
                <a:latin typeface="微軟正黑體" panose="020B0604030504040204" pitchFamily="34" charset="-120"/>
                <a:ea typeface="微軟正黑體" panose="020B0604030504040204" pitchFamily="34" charset="-120"/>
              </a:rPr>
              <a:t>年</a:t>
            </a:r>
          </a:p>
        </p:txBody>
      </p:sp>
      <p:sp>
        <p:nvSpPr>
          <p:cNvPr id="10" name="投影片編號版面配置區 9"/>
          <p:cNvSpPr>
            <a:spLocks noGrp="1"/>
          </p:cNvSpPr>
          <p:nvPr>
            <p:ph type="sldNum" sz="quarter" idx="12"/>
          </p:nvPr>
        </p:nvSpPr>
        <p:spPr/>
        <p:txBody>
          <a:bodyPr/>
          <a:lstStyle/>
          <a:p>
            <a:fld id="{D57F1E4F-1CFF-5643-939E-217C01CDF565}" type="slidenum">
              <a:rPr lang="en-US" smtClean="0"/>
              <a:pPr/>
              <a:t>4</a:t>
            </a:fld>
            <a:endParaRPr lang="en-US" dirty="0"/>
          </a:p>
        </p:txBody>
      </p:sp>
    </p:spTree>
    <p:extLst>
      <p:ext uri="{BB962C8B-B14F-4D97-AF65-F5344CB8AC3E}">
        <p14:creationId xmlns:p14="http://schemas.microsoft.com/office/powerpoint/2010/main" val="15252745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1705732" y="416529"/>
            <a:ext cx="2223717" cy="864096"/>
          </a:xfrm>
        </p:spPr>
        <p:txBody>
          <a:bodyPr/>
          <a:lstStyle/>
          <a:p>
            <a:r>
              <a:rPr lang="zh-TW" altLang="en-US" sz="4000" b="1" dirty="0" smtClean="0">
                <a:latin typeface="微軟正黑體" panose="020B0604030504040204" pitchFamily="34" charset="-120"/>
                <a:ea typeface="微軟正黑體" panose="020B0604030504040204" pitchFamily="34" charset="-120"/>
              </a:rPr>
              <a:t>辦理模式</a:t>
            </a:r>
            <a:endParaRPr lang="ja-JP" altLang="en-US" sz="4000" b="1" dirty="0">
              <a:latin typeface="微軟正黑體" panose="020B0604030504040204" pitchFamily="34" charset="-120"/>
              <a:ea typeface="微軟正黑體" panose="020B0604030504040204" pitchFamily="34" charset="-120"/>
            </a:endParaRPr>
          </a:p>
        </p:txBody>
      </p:sp>
      <p:cxnSp>
        <p:nvCxnSpPr>
          <p:cNvPr id="6" name="直線接點 5"/>
          <p:cNvCxnSpPr/>
          <p:nvPr/>
        </p:nvCxnSpPr>
        <p:spPr>
          <a:xfrm>
            <a:off x="1705732" y="1276147"/>
            <a:ext cx="10157254" cy="0"/>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8" name="Picture 17" descr="教育部logo"/>
          <p:cNvPicPr>
            <a:picLocks noChangeAspect="1" noChangeArrowheads="1"/>
          </p:cNvPicPr>
          <p:nvPr/>
        </p:nvPicPr>
        <p:blipFill>
          <a:blip r:embed="rId3" cstate="print">
            <a:clrChange>
              <a:clrFrom>
                <a:srgbClr val="FFFFFF"/>
              </a:clrFrom>
              <a:clrTo>
                <a:srgbClr val="FFFFFF">
                  <a:alpha val="0"/>
                </a:srgbClr>
              </a:clrTo>
            </a:clrChange>
            <a:lum bright="-10000"/>
            <a:extLst>
              <a:ext uri="{28A0092B-C50C-407E-A947-70E740481C1C}">
                <a14:useLocalDpi xmlns:a14="http://schemas.microsoft.com/office/drawing/2010/main" val="0"/>
              </a:ext>
            </a:extLst>
          </a:blip>
          <a:srcRect/>
          <a:stretch>
            <a:fillRect/>
          </a:stretch>
        </p:blipFill>
        <p:spPr bwMode="auto">
          <a:xfrm>
            <a:off x="512653" y="296744"/>
            <a:ext cx="1193079" cy="110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字方塊 1"/>
          <p:cNvSpPr txBox="1"/>
          <p:nvPr/>
        </p:nvSpPr>
        <p:spPr>
          <a:xfrm>
            <a:off x="9370142" y="814482"/>
            <a:ext cx="974281" cy="461665"/>
          </a:xfrm>
          <a:prstGeom prst="rect">
            <a:avLst/>
          </a:prstGeom>
          <a:noFill/>
        </p:spPr>
        <p:txBody>
          <a:bodyPr vert="horz" wrap="square" rtlCol="0">
            <a:spAutoFit/>
          </a:bodyPr>
          <a:lstStyle/>
          <a:p>
            <a:r>
              <a:rPr lang="en-US" altLang="zh-TW" sz="2400" dirty="0" smtClean="0">
                <a:latin typeface="微軟正黑體" panose="020B0604030504040204" pitchFamily="34" charset="-120"/>
                <a:ea typeface="微軟正黑體" panose="020B0604030504040204" pitchFamily="34" charset="-120"/>
              </a:rPr>
              <a:t>1/11</a:t>
            </a:r>
            <a:endParaRPr lang="zh-TW" altLang="en-US" sz="2400" dirty="0">
              <a:latin typeface="微軟正黑體" panose="020B0604030504040204" pitchFamily="34" charset="-120"/>
              <a:ea typeface="微軟正黑體" panose="020B0604030504040204" pitchFamily="34" charset="-120"/>
            </a:endParaRPr>
          </a:p>
        </p:txBody>
      </p:sp>
      <p:pic>
        <p:nvPicPr>
          <p:cNvPr id="14" name="Picture 3"/>
          <p:cNvPicPr>
            <a:picLocks noChangeAspect="1" noChangeArrowheads="1"/>
          </p:cNvPicPr>
          <p:nvPr/>
        </p:nvPicPr>
        <p:blipFill>
          <a:blip r:embed="rId4" cstate="print">
            <a:lum contrast="-20000"/>
            <a:extLst>
              <a:ext uri="{28A0092B-C50C-407E-A947-70E740481C1C}">
                <a14:useLocalDpi xmlns:a14="http://schemas.microsoft.com/office/drawing/2010/main" val="0"/>
              </a:ext>
            </a:extLst>
          </a:blip>
          <a:srcRect/>
          <a:stretch>
            <a:fillRect/>
          </a:stretch>
        </p:blipFill>
        <p:spPr bwMode="auto">
          <a:xfrm>
            <a:off x="10344421" y="92539"/>
            <a:ext cx="1594307" cy="1183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3" name="資料庫圖表 2"/>
          <p:cNvGraphicFramePr/>
          <p:nvPr>
            <p:extLst>
              <p:ext uri="{D42A27DB-BD31-4B8C-83A1-F6EECF244321}">
                <p14:modId xmlns:p14="http://schemas.microsoft.com/office/powerpoint/2010/main" val="2694713362"/>
              </p:ext>
            </p:extLst>
          </p:nvPr>
        </p:nvGraphicFramePr>
        <p:xfrm>
          <a:off x="2202426" y="1838632"/>
          <a:ext cx="8799871" cy="429970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5" name="投影片編號版面配置區 4"/>
          <p:cNvSpPr>
            <a:spLocks noGrp="1"/>
          </p:cNvSpPr>
          <p:nvPr>
            <p:ph type="sldNum" sz="quarter" idx="12"/>
          </p:nvPr>
        </p:nvSpPr>
        <p:spPr/>
        <p:txBody>
          <a:bodyPr/>
          <a:lstStyle/>
          <a:p>
            <a:fld id="{D57F1E4F-1CFF-5643-939E-217C01CDF565}" type="slidenum">
              <a:rPr lang="en-US" smtClean="0"/>
              <a:pPr/>
              <a:t>5</a:t>
            </a:fld>
            <a:endParaRPr lang="en-US" dirty="0"/>
          </a:p>
        </p:txBody>
      </p:sp>
    </p:spTree>
    <p:extLst>
      <p:ext uri="{BB962C8B-B14F-4D97-AF65-F5344CB8AC3E}">
        <p14:creationId xmlns:p14="http://schemas.microsoft.com/office/powerpoint/2010/main" val="12884679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1705732" y="416529"/>
            <a:ext cx="2223717" cy="864096"/>
          </a:xfrm>
        </p:spPr>
        <p:txBody>
          <a:bodyPr/>
          <a:lstStyle/>
          <a:p>
            <a:r>
              <a:rPr lang="zh-TW" altLang="en-US" sz="4000" b="1" dirty="0" smtClean="0">
                <a:latin typeface="微軟正黑體" panose="020B0604030504040204" pitchFamily="34" charset="-120"/>
                <a:ea typeface="微軟正黑體" panose="020B0604030504040204" pitchFamily="34" charset="-120"/>
              </a:rPr>
              <a:t>辦理模式</a:t>
            </a:r>
            <a:endParaRPr lang="ja-JP" altLang="en-US" sz="4000" b="1" dirty="0">
              <a:latin typeface="微軟正黑體" panose="020B0604030504040204" pitchFamily="34" charset="-120"/>
              <a:ea typeface="微軟正黑體" panose="020B0604030504040204" pitchFamily="34" charset="-120"/>
            </a:endParaRPr>
          </a:p>
        </p:txBody>
      </p:sp>
      <p:cxnSp>
        <p:nvCxnSpPr>
          <p:cNvPr id="6" name="直線接點 5"/>
          <p:cNvCxnSpPr/>
          <p:nvPr/>
        </p:nvCxnSpPr>
        <p:spPr>
          <a:xfrm>
            <a:off x="1705732" y="1276147"/>
            <a:ext cx="10157254" cy="0"/>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8" name="Picture 17" descr="教育部logo"/>
          <p:cNvPicPr>
            <a:picLocks noChangeAspect="1" noChangeArrowheads="1"/>
          </p:cNvPicPr>
          <p:nvPr/>
        </p:nvPicPr>
        <p:blipFill>
          <a:blip r:embed="rId3" cstate="print">
            <a:clrChange>
              <a:clrFrom>
                <a:srgbClr val="FFFFFF"/>
              </a:clrFrom>
              <a:clrTo>
                <a:srgbClr val="FFFFFF">
                  <a:alpha val="0"/>
                </a:srgbClr>
              </a:clrTo>
            </a:clrChange>
            <a:lum bright="-10000"/>
            <a:extLst>
              <a:ext uri="{28A0092B-C50C-407E-A947-70E740481C1C}">
                <a14:useLocalDpi xmlns:a14="http://schemas.microsoft.com/office/drawing/2010/main" val="0"/>
              </a:ext>
            </a:extLst>
          </a:blip>
          <a:srcRect/>
          <a:stretch>
            <a:fillRect/>
          </a:stretch>
        </p:blipFill>
        <p:spPr bwMode="auto">
          <a:xfrm>
            <a:off x="512653" y="296744"/>
            <a:ext cx="1193079" cy="110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字方塊 1"/>
          <p:cNvSpPr txBox="1"/>
          <p:nvPr/>
        </p:nvSpPr>
        <p:spPr>
          <a:xfrm>
            <a:off x="9497961" y="814482"/>
            <a:ext cx="846462" cy="461665"/>
          </a:xfrm>
          <a:prstGeom prst="rect">
            <a:avLst/>
          </a:prstGeom>
          <a:noFill/>
        </p:spPr>
        <p:txBody>
          <a:bodyPr vert="horz" wrap="square" rtlCol="0">
            <a:spAutoFit/>
          </a:bodyPr>
          <a:lstStyle/>
          <a:p>
            <a:r>
              <a:rPr lang="en-US" altLang="zh-TW" sz="2400" dirty="0" smtClean="0">
                <a:latin typeface="微軟正黑體" panose="020B0604030504040204" pitchFamily="34" charset="-120"/>
                <a:ea typeface="微軟正黑體" panose="020B0604030504040204" pitchFamily="34" charset="-120"/>
              </a:rPr>
              <a:t>2/11</a:t>
            </a:r>
            <a:endParaRPr lang="zh-TW" altLang="en-US" sz="2400" dirty="0">
              <a:latin typeface="微軟正黑體" panose="020B0604030504040204" pitchFamily="34" charset="-120"/>
              <a:ea typeface="微軟正黑體" panose="020B0604030504040204" pitchFamily="34" charset="-120"/>
            </a:endParaRPr>
          </a:p>
        </p:txBody>
      </p:sp>
      <p:pic>
        <p:nvPicPr>
          <p:cNvPr id="14" name="Picture 3"/>
          <p:cNvPicPr>
            <a:picLocks noChangeAspect="1" noChangeArrowheads="1"/>
          </p:cNvPicPr>
          <p:nvPr/>
        </p:nvPicPr>
        <p:blipFill>
          <a:blip r:embed="rId4" cstate="print">
            <a:lum contrast="-20000"/>
            <a:extLst>
              <a:ext uri="{28A0092B-C50C-407E-A947-70E740481C1C}">
                <a14:useLocalDpi xmlns:a14="http://schemas.microsoft.com/office/drawing/2010/main" val="0"/>
              </a:ext>
            </a:extLst>
          </a:blip>
          <a:srcRect/>
          <a:stretch>
            <a:fillRect/>
          </a:stretch>
        </p:blipFill>
        <p:spPr bwMode="auto">
          <a:xfrm>
            <a:off x="10344421" y="92539"/>
            <a:ext cx="1594307" cy="1183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 name="矩形 33"/>
          <p:cNvSpPr/>
          <p:nvPr/>
        </p:nvSpPr>
        <p:spPr>
          <a:xfrm>
            <a:off x="3639342" y="4146483"/>
            <a:ext cx="755650" cy="1607614"/>
          </a:xfrm>
          <a:prstGeom prst="rect">
            <a:avLst/>
          </a:prstGeom>
          <a:solidFill>
            <a:srgbClr val="BEB0D0"/>
          </a:solidFill>
          <a:ln>
            <a:noFill/>
          </a:ln>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55347" tIns="155347" rIns="155347" bIns="155347" numCol="1" spcCol="1270" rtlCol="0" anchor="t" anchorCtr="0">
            <a:noAutofit/>
          </a:bodyPr>
          <a:lstStyle/>
          <a:p>
            <a:pPr marL="355600" indent="-355600" algn="ctr" defTabSz="1066800">
              <a:lnSpc>
                <a:spcPct val="90000"/>
              </a:lnSpc>
              <a:spcBef>
                <a:spcPct val="0"/>
              </a:spcBef>
              <a:spcAft>
                <a:spcPct val="35000"/>
              </a:spcAft>
            </a:pPr>
            <a:endParaRPr lang="zh-TW" altLang="en-US" sz="2400" b="1" kern="1200" dirty="0" smtClean="0">
              <a:latin typeface="微軟正黑體" panose="020B0604030504040204" pitchFamily="34" charset="-120"/>
              <a:ea typeface="微軟正黑體" panose="020B0604030504040204" pitchFamily="34" charset="-120"/>
            </a:endParaRPr>
          </a:p>
        </p:txBody>
      </p:sp>
      <p:grpSp>
        <p:nvGrpSpPr>
          <p:cNvPr id="35" name="群組 34"/>
          <p:cNvGrpSpPr/>
          <p:nvPr/>
        </p:nvGrpSpPr>
        <p:grpSpPr>
          <a:xfrm>
            <a:off x="2235421" y="1908957"/>
            <a:ext cx="3816424" cy="2241220"/>
            <a:chOff x="720155" y="2195892"/>
            <a:chExt cx="3816424" cy="2241220"/>
          </a:xfrm>
        </p:grpSpPr>
        <p:grpSp>
          <p:nvGrpSpPr>
            <p:cNvPr id="36" name="群組 35"/>
            <p:cNvGrpSpPr/>
            <p:nvPr/>
          </p:nvGrpSpPr>
          <p:grpSpPr>
            <a:xfrm>
              <a:off x="720155" y="2566536"/>
              <a:ext cx="3816424" cy="1870576"/>
              <a:chOff x="720155" y="2566536"/>
              <a:chExt cx="3816424" cy="1870576"/>
            </a:xfrm>
          </p:grpSpPr>
          <p:sp>
            <p:nvSpPr>
              <p:cNvPr id="40" name="矩形 39"/>
              <p:cNvSpPr/>
              <p:nvPr/>
            </p:nvSpPr>
            <p:spPr>
              <a:xfrm>
                <a:off x="720155" y="2566536"/>
                <a:ext cx="3816424" cy="1870576"/>
              </a:xfrm>
              <a:prstGeom prst="rect">
                <a:avLst/>
              </a:prstGeom>
              <a:gradFill flip="none" rotWithShape="1">
                <a:gsLst>
                  <a:gs pos="0">
                    <a:schemeClr val="bg1">
                      <a:lumMod val="75000"/>
                      <a:tint val="66000"/>
                      <a:satMod val="160000"/>
                    </a:schemeClr>
                  </a:gs>
                  <a:gs pos="50000">
                    <a:schemeClr val="bg1">
                      <a:lumMod val="75000"/>
                      <a:tint val="44500"/>
                      <a:satMod val="160000"/>
                    </a:schemeClr>
                  </a:gs>
                  <a:gs pos="100000">
                    <a:schemeClr val="bg1">
                      <a:lumMod val="75000"/>
                      <a:tint val="23500"/>
                      <a:satMod val="160000"/>
                    </a:schemeClr>
                  </a:gs>
                </a:gsLst>
                <a:lin ang="18900000" scaled="1"/>
                <a:tileRect/>
              </a:gradFill>
              <a:ln>
                <a:noFill/>
              </a:ln>
              <a:effectLst>
                <a:outerShdw blurRad="40000" dist="20000" dir="5400000" rotWithShape="0">
                  <a:srgbClr val="000000">
                    <a:alpha val="38000"/>
                  </a:srgbClr>
                </a:outerShdw>
                <a:softEdge rad="31750"/>
              </a:effectLst>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55347" tIns="155347" rIns="155347" bIns="155347" numCol="1" spcCol="1270" rtlCol="0" anchor="t" anchorCtr="0">
                <a:noAutofit/>
              </a:bodyPr>
              <a:lstStyle/>
              <a:p>
                <a:pPr marL="355600" indent="-355600" algn="ctr" defTabSz="1066800">
                  <a:lnSpc>
                    <a:spcPct val="90000"/>
                  </a:lnSpc>
                  <a:spcBef>
                    <a:spcPct val="0"/>
                  </a:spcBef>
                  <a:spcAft>
                    <a:spcPct val="35000"/>
                  </a:spcAft>
                </a:pPr>
                <a:endParaRPr lang="zh-TW" altLang="en-US" sz="2400" b="1" kern="1200" dirty="0" smtClean="0">
                  <a:latin typeface="微軟正黑體" panose="020B0604030504040204" pitchFamily="34" charset="-120"/>
                  <a:ea typeface="微軟正黑體" panose="020B0604030504040204" pitchFamily="34" charset="-120"/>
                </a:endParaRPr>
              </a:p>
            </p:txBody>
          </p:sp>
          <p:sp>
            <p:nvSpPr>
              <p:cNvPr id="41" name="文字方塊 40"/>
              <p:cNvSpPr txBox="1"/>
              <p:nvPr/>
            </p:nvSpPr>
            <p:spPr>
              <a:xfrm>
                <a:off x="1008187" y="3140968"/>
                <a:ext cx="3312368" cy="1015663"/>
              </a:xfrm>
              <a:prstGeom prst="rect">
                <a:avLst/>
              </a:prstGeom>
              <a:noFill/>
            </p:spPr>
            <p:txBody>
              <a:bodyPr wrap="square" rtlCol="0">
                <a:spAutoFit/>
              </a:bodyPr>
              <a:lstStyle/>
              <a:p>
                <a:pPr marL="285750" indent="-285750">
                  <a:buFont typeface="Wingdings" panose="05000000000000000000" pitchFamily="2" charset="2"/>
                  <a:buChar char="u"/>
                </a:pPr>
                <a:r>
                  <a:rPr lang="zh-TW" altLang="en-US" sz="2000" dirty="0" smtClean="0">
                    <a:latin typeface="微軟正黑體" panose="020B0604030504040204" pitchFamily="34" charset="-120"/>
                    <a:ea typeface="微軟正黑體" panose="020B0604030504040204" pitchFamily="34" charset="-120"/>
                  </a:rPr>
                  <a:t>評估系所性質</a:t>
                </a:r>
                <a:endParaRPr lang="en-US" altLang="zh-TW" sz="2000" dirty="0" smtClean="0">
                  <a:latin typeface="微軟正黑體" panose="020B0604030504040204" pitchFamily="34" charset="-120"/>
                  <a:ea typeface="微軟正黑體" panose="020B0604030504040204" pitchFamily="34" charset="-120"/>
                </a:endParaRPr>
              </a:p>
              <a:p>
                <a:pPr marL="285750" indent="-285750">
                  <a:buFont typeface="Wingdings" panose="05000000000000000000" pitchFamily="2" charset="2"/>
                  <a:buChar char="u"/>
                </a:pPr>
                <a:r>
                  <a:rPr lang="zh-TW" altLang="en-US" sz="2000" dirty="0" smtClean="0">
                    <a:latin typeface="微軟正黑體" panose="020B0604030504040204" pitchFamily="34" charset="-120"/>
                    <a:ea typeface="微軟正黑體" panose="020B0604030504040204" pitchFamily="34" charset="-120"/>
                  </a:rPr>
                  <a:t>考量產學合作基礎</a:t>
                </a:r>
                <a:endParaRPr lang="en-US" altLang="zh-TW" sz="2000" dirty="0" smtClean="0">
                  <a:latin typeface="微軟正黑體" panose="020B0604030504040204" pitchFamily="34" charset="-120"/>
                  <a:ea typeface="微軟正黑體" panose="020B0604030504040204" pitchFamily="34" charset="-120"/>
                </a:endParaRPr>
              </a:p>
              <a:p>
                <a:pPr marL="285750" indent="-285750">
                  <a:buFont typeface="Wingdings" panose="05000000000000000000" pitchFamily="2" charset="2"/>
                  <a:buChar char="u"/>
                </a:pPr>
                <a:r>
                  <a:rPr lang="zh-TW" altLang="en-US" sz="2000" dirty="0" smtClean="0">
                    <a:latin typeface="微軟正黑體" panose="020B0604030504040204" pitchFamily="34" charset="-120"/>
                    <a:ea typeface="微軟正黑體" panose="020B0604030504040204" pitchFamily="34" charset="-120"/>
                  </a:rPr>
                  <a:t>擇定重點研發領域</a:t>
                </a:r>
                <a:endParaRPr lang="en-US" altLang="zh-TW" sz="2000" dirty="0" smtClean="0">
                  <a:latin typeface="微軟正黑體" panose="020B0604030504040204" pitchFamily="34" charset="-120"/>
                  <a:ea typeface="微軟正黑體" panose="020B0604030504040204" pitchFamily="34" charset="-120"/>
                </a:endParaRPr>
              </a:p>
            </p:txBody>
          </p:sp>
        </p:grpSp>
        <p:grpSp>
          <p:nvGrpSpPr>
            <p:cNvPr id="37" name="群組 36"/>
            <p:cNvGrpSpPr/>
            <p:nvPr/>
          </p:nvGrpSpPr>
          <p:grpSpPr>
            <a:xfrm>
              <a:off x="1728267" y="2195892"/>
              <a:ext cx="1656184" cy="792088"/>
              <a:chOff x="936179" y="2109209"/>
              <a:chExt cx="1656184" cy="792088"/>
            </a:xfrm>
            <a:solidFill>
              <a:schemeClr val="bg2">
                <a:lumMod val="50000"/>
              </a:schemeClr>
            </a:solidFill>
          </p:grpSpPr>
          <p:sp>
            <p:nvSpPr>
              <p:cNvPr id="38" name="圓角矩形 37"/>
              <p:cNvSpPr/>
              <p:nvPr/>
            </p:nvSpPr>
            <p:spPr>
              <a:xfrm>
                <a:off x="936179" y="2109209"/>
                <a:ext cx="1656184" cy="792088"/>
              </a:xfrm>
              <a:prstGeom prst="roundRect">
                <a:avLst/>
              </a:prstGeom>
              <a:grpFill/>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55347" tIns="155347" rIns="155347" bIns="155347" numCol="1" spcCol="1270" rtlCol="0" anchor="t" anchorCtr="0">
                <a:noAutofit/>
              </a:bodyPr>
              <a:lstStyle/>
              <a:p>
                <a:pPr marL="355600" indent="-355600" algn="ctr" defTabSz="1066800">
                  <a:lnSpc>
                    <a:spcPct val="90000"/>
                  </a:lnSpc>
                  <a:spcBef>
                    <a:spcPct val="0"/>
                  </a:spcBef>
                  <a:spcAft>
                    <a:spcPct val="35000"/>
                  </a:spcAft>
                </a:pPr>
                <a:endParaRPr lang="zh-TW" altLang="en-US" sz="2400" b="1" kern="1200" dirty="0" smtClean="0">
                  <a:latin typeface="微軟正黑體" panose="020B0604030504040204" pitchFamily="34" charset="-120"/>
                  <a:ea typeface="微軟正黑體" panose="020B0604030504040204" pitchFamily="34" charset="-120"/>
                </a:endParaRPr>
              </a:p>
            </p:txBody>
          </p:sp>
          <p:sp>
            <p:nvSpPr>
              <p:cNvPr id="39" name="文字方塊 38"/>
              <p:cNvSpPr txBox="1"/>
              <p:nvPr/>
            </p:nvSpPr>
            <p:spPr>
              <a:xfrm>
                <a:off x="1080195" y="2277858"/>
                <a:ext cx="1368152" cy="492443"/>
              </a:xfrm>
              <a:prstGeom prst="rect">
                <a:avLst/>
              </a:prstGeom>
              <a:grpFill/>
            </p:spPr>
            <p:txBody>
              <a:bodyPr wrap="square" rtlCol="0">
                <a:spAutoFit/>
              </a:bodyPr>
              <a:lstStyle/>
              <a:p>
                <a:pPr algn="ctr"/>
                <a:r>
                  <a:rPr lang="zh-TW" altLang="en-US" sz="2600" dirty="0" smtClean="0">
                    <a:solidFill>
                      <a:schemeClr val="bg1"/>
                    </a:solidFill>
                    <a:latin typeface="微軟正黑體" panose="020B0604030504040204" pitchFamily="34" charset="-120"/>
                    <a:ea typeface="微軟正黑體" panose="020B0604030504040204" pitchFamily="34" charset="-120"/>
                  </a:rPr>
                  <a:t>學校端</a:t>
                </a:r>
                <a:endParaRPr lang="zh-TW" altLang="en-US" sz="2600" dirty="0">
                  <a:solidFill>
                    <a:schemeClr val="bg1"/>
                  </a:solidFill>
                  <a:latin typeface="微軟正黑體" panose="020B0604030504040204" pitchFamily="34" charset="-120"/>
                  <a:ea typeface="微軟正黑體" panose="020B0604030504040204" pitchFamily="34" charset="-120"/>
                </a:endParaRPr>
              </a:p>
            </p:txBody>
          </p:sp>
        </p:grpSp>
      </p:grpSp>
      <p:grpSp>
        <p:nvGrpSpPr>
          <p:cNvPr id="42" name="群組 41"/>
          <p:cNvGrpSpPr/>
          <p:nvPr/>
        </p:nvGrpSpPr>
        <p:grpSpPr>
          <a:xfrm>
            <a:off x="7272400" y="1908957"/>
            <a:ext cx="3816424" cy="2241220"/>
            <a:chOff x="720155" y="2258928"/>
            <a:chExt cx="3816424" cy="2241220"/>
          </a:xfrm>
        </p:grpSpPr>
        <p:grpSp>
          <p:nvGrpSpPr>
            <p:cNvPr id="43" name="群組 42"/>
            <p:cNvGrpSpPr/>
            <p:nvPr/>
          </p:nvGrpSpPr>
          <p:grpSpPr>
            <a:xfrm>
              <a:off x="720155" y="2629572"/>
              <a:ext cx="3816424" cy="1870576"/>
              <a:chOff x="720155" y="2629572"/>
              <a:chExt cx="3816424" cy="1870576"/>
            </a:xfrm>
          </p:grpSpPr>
          <p:sp>
            <p:nvSpPr>
              <p:cNvPr id="54" name="矩形 53"/>
              <p:cNvSpPr/>
              <p:nvPr/>
            </p:nvSpPr>
            <p:spPr>
              <a:xfrm>
                <a:off x="720155" y="2629572"/>
                <a:ext cx="3816424" cy="1870576"/>
              </a:xfrm>
              <a:prstGeom prst="rect">
                <a:avLst/>
              </a:prstGeom>
              <a:gradFill flip="none" rotWithShape="1">
                <a:gsLst>
                  <a:gs pos="0">
                    <a:schemeClr val="bg1">
                      <a:lumMod val="75000"/>
                      <a:tint val="66000"/>
                      <a:satMod val="160000"/>
                    </a:schemeClr>
                  </a:gs>
                  <a:gs pos="50000">
                    <a:schemeClr val="bg1">
                      <a:lumMod val="75000"/>
                      <a:tint val="44500"/>
                      <a:satMod val="160000"/>
                    </a:schemeClr>
                  </a:gs>
                  <a:gs pos="100000">
                    <a:schemeClr val="bg1">
                      <a:lumMod val="75000"/>
                      <a:tint val="23500"/>
                      <a:satMod val="160000"/>
                    </a:schemeClr>
                  </a:gs>
                </a:gsLst>
                <a:lin ang="18900000" scaled="1"/>
                <a:tileRect/>
              </a:gradFill>
              <a:ln>
                <a:noFill/>
              </a:ln>
              <a:effectLst>
                <a:outerShdw blurRad="40000" dist="20000" dir="5400000" rotWithShape="0">
                  <a:srgbClr val="000000">
                    <a:alpha val="38000"/>
                  </a:srgbClr>
                </a:outerShdw>
                <a:softEdge rad="31750"/>
              </a:effectLst>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55347" tIns="155347" rIns="155347" bIns="155347" numCol="1" spcCol="1270" rtlCol="0" anchor="t" anchorCtr="0">
                <a:noAutofit/>
              </a:bodyPr>
              <a:lstStyle/>
              <a:p>
                <a:pPr marL="355600" indent="-355600" algn="ctr" defTabSz="1066800">
                  <a:lnSpc>
                    <a:spcPct val="90000"/>
                  </a:lnSpc>
                  <a:spcBef>
                    <a:spcPct val="0"/>
                  </a:spcBef>
                  <a:spcAft>
                    <a:spcPct val="35000"/>
                  </a:spcAft>
                </a:pPr>
                <a:endParaRPr lang="zh-TW" altLang="en-US" sz="2400" b="1" kern="1200" dirty="0" smtClean="0">
                  <a:latin typeface="微軟正黑體" panose="020B0604030504040204" pitchFamily="34" charset="-120"/>
                  <a:ea typeface="微軟正黑體" panose="020B0604030504040204" pitchFamily="34" charset="-120"/>
                </a:endParaRPr>
              </a:p>
            </p:txBody>
          </p:sp>
          <p:sp>
            <p:nvSpPr>
              <p:cNvPr id="55" name="文字方塊 54"/>
              <p:cNvSpPr txBox="1"/>
              <p:nvPr/>
            </p:nvSpPr>
            <p:spPr>
              <a:xfrm>
                <a:off x="1006396" y="3216004"/>
                <a:ext cx="3243941" cy="1015663"/>
              </a:xfrm>
              <a:prstGeom prst="rect">
                <a:avLst/>
              </a:prstGeom>
              <a:noFill/>
            </p:spPr>
            <p:txBody>
              <a:bodyPr wrap="square" rtlCol="0">
                <a:spAutoFit/>
              </a:bodyPr>
              <a:lstStyle/>
              <a:p>
                <a:pPr marL="285750" indent="-285750">
                  <a:buFont typeface="Wingdings" panose="05000000000000000000" pitchFamily="2" charset="2"/>
                  <a:buChar char="u"/>
                </a:pPr>
                <a:r>
                  <a:rPr lang="zh-TW" altLang="en-US" sz="2000" dirty="0" smtClean="0">
                    <a:latin typeface="微軟正黑體" panose="020B0604030504040204" pitchFamily="34" charset="-120"/>
                    <a:ea typeface="微軟正黑體" panose="020B0604030504040204" pitchFamily="34" charset="-120"/>
                  </a:rPr>
                  <a:t>具備研發需求</a:t>
                </a:r>
                <a:endParaRPr lang="en-US" altLang="zh-TW" sz="2000" dirty="0" smtClean="0">
                  <a:latin typeface="微軟正黑體" panose="020B0604030504040204" pitchFamily="34" charset="-120"/>
                  <a:ea typeface="微軟正黑體" panose="020B0604030504040204" pitchFamily="34" charset="-120"/>
                </a:endParaRPr>
              </a:p>
              <a:p>
                <a:pPr marL="285750" indent="-285750">
                  <a:buFont typeface="Wingdings" panose="05000000000000000000" pitchFamily="2" charset="2"/>
                  <a:buChar char="u"/>
                </a:pPr>
                <a:r>
                  <a:rPr lang="zh-TW" altLang="en-US" sz="2000" dirty="0" smtClean="0">
                    <a:latin typeface="微軟正黑體" panose="020B0604030504040204" pitchFamily="34" charset="-120"/>
                    <a:ea typeface="微軟正黑體" panose="020B0604030504040204" pitchFamily="34" charset="-120"/>
                  </a:rPr>
                  <a:t>願意長期投入高階人才培育過程</a:t>
                </a:r>
                <a:endParaRPr lang="en-US" altLang="zh-TW" sz="2000" dirty="0" smtClean="0">
                  <a:latin typeface="微軟正黑體" panose="020B0604030504040204" pitchFamily="34" charset="-120"/>
                  <a:ea typeface="微軟正黑體" panose="020B0604030504040204" pitchFamily="34" charset="-120"/>
                </a:endParaRPr>
              </a:p>
            </p:txBody>
          </p:sp>
        </p:grpSp>
        <p:grpSp>
          <p:nvGrpSpPr>
            <p:cNvPr id="44" name="群組 43"/>
            <p:cNvGrpSpPr/>
            <p:nvPr/>
          </p:nvGrpSpPr>
          <p:grpSpPr>
            <a:xfrm>
              <a:off x="1728267" y="2258928"/>
              <a:ext cx="1656184" cy="792088"/>
              <a:chOff x="936179" y="2172245"/>
              <a:chExt cx="1656184" cy="792088"/>
            </a:xfrm>
            <a:solidFill>
              <a:schemeClr val="bg2">
                <a:lumMod val="50000"/>
              </a:schemeClr>
            </a:solidFill>
          </p:grpSpPr>
          <p:sp>
            <p:nvSpPr>
              <p:cNvPr id="45" name="圓角矩形 44"/>
              <p:cNvSpPr/>
              <p:nvPr/>
            </p:nvSpPr>
            <p:spPr>
              <a:xfrm>
                <a:off x="936179" y="2172245"/>
                <a:ext cx="1656184" cy="792088"/>
              </a:xfrm>
              <a:prstGeom prst="roundRect">
                <a:avLst/>
              </a:prstGeom>
              <a:solidFill>
                <a:schemeClr val="accent3"/>
              </a:solidFill>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55347" tIns="155347" rIns="155347" bIns="155347" numCol="1" spcCol="1270" rtlCol="0" anchor="t" anchorCtr="0">
                <a:noAutofit/>
              </a:bodyPr>
              <a:lstStyle/>
              <a:p>
                <a:pPr marL="355600" indent="-355600" algn="ctr" defTabSz="1066800">
                  <a:lnSpc>
                    <a:spcPct val="90000"/>
                  </a:lnSpc>
                  <a:spcBef>
                    <a:spcPct val="0"/>
                  </a:spcBef>
                  <a:spcAft>
                    <a:spcPct val="35000"/>
                  </a:spcAft>
                </a:pPr>
                <a:endParaRPr lang="zh-TW" altLang="en-US" sz="2400" b="1" kern="1200" dirty="0" smtClean="0">
                  <a:latin typeface="微軟正黑體" panose="020B0604030504040204" pitchFamily="34" charset="-120"/>
                  <a:ea typeface="微軟正黑體" panose="020B0604030504040204" pitchFamily="34" charset="-120"/>
                </a:endParaRPr>
              </a:p>
            </p:txBody>
          </p:sp>
          <p:sp>
            <p:nvSpPr>
              <p:cNvPr id="46" name="文字方塊 45"/>
              <p:cNvSpPr txBox="1"/>
              <p:nvPr/>
            </p:nvSpPr>
            <p:spPr>
              <a:xfrm>
                <a:off x="1080195" y="2322067"/>
                <a:ext cx="1368152" cy="492443"/>
              </a:xfrm>
              <a:prstGeom prst="rect">
                <a:avLst/>
              </a:prstGeom>
              <a:noFill/>
            </p:spPr>
            <p:txBody>
              <a:bodyPr wrap="square" rtlCol="0">
                <a:spAutoFit/>
              </a:bodyPr>
              <a:lstStyle/>
              <a:p>
                <a:pPr algn="ctr"/>
                <a:r>
                  <a:rPr lang="zh-TW" altLang="en-US" sz="2600" dirty="0" smtClean="0">
                    <a:solidFill>
                      <a:schemeClr val="bg1"/>
                    </a:solidFill>
                    <a:latin typeface="微軟正黑體" panose="020B0604030504040204" pitchFamily="34" charset="-120"/>
                    <a:ea typeface="微軟正黑體" panose="020B0604030504040204" pitchFamily="34" charset="-120"/>
                  </a:rPr>
                  <a:t>產業端</a:t>
                </a:r>
                <a:endParaRPr lang="zh-TW" altLang="en-US" sz="2600" dirty="0">
                  <a:solidFill>
                    <a:schemeClr val="bg1"/>
                  </a:solidFill>
                  <a:latin typeface="微軟正黑體" panose="020B0604030504040204" pitchFamily="34" charset="-120"/>
                  <a:ea typeface="微軟正黑體" panose="020B0604030504040204" pitchFamily="34" charset="-120"/>
                </a:endParaRPr>
              </a:p>
            </p:txBody>
          </p:sp>
        </p:grpSp>
      </p:grpSp>
      <p:sp>
        <p:nvSpPr>
          <p:cNvPr id="56" name="左-右雙向箭號 55"/>
          <p:cNvSpPr/>
          <p:nvPr/>
        </p:nvSpPr>
        <p:spPr>
          <a:xfrm>
            <a:off x="6015841" y="2785742"/>
            <a:ext cx="1292563" cy="1015663"/>
          </a:xfrm>
          <a:prstGeom prst="leftRightArrow">
            <a:avLst/>
          </a:prstGeom>
          <a:solidFill>
            <a:schemeClr val="accent1">
              <a:lumMod val="60000"/>
              <a:lumOff val="40000"/>
            </a:schemeClr>
          </a:solidFill>
          <a:ln>
            <a:noFill/>
          </a:ln>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55347" tIns="155347" rIns="155347" bIns="155347" numCol="1" spcCol="1270" rtlCol="0" anchor="t" anchorCtr="0">
            <a:noAutofit/>
          </a:bodyPr>
          <a:lstStyle/>
          <a:p>
            <a:pPr marL="355600" indent="-355600" algn="ctr" defTabSz="1066800">
              <a:lnSpc>
                <a:spcPct val="90000"/>
              </a:lnSpc>
              <a:spcBef>
                <a:spcPct val="0"/>
              </a:spcBef>
              <a:spcAft>
                <a:spcPct val="35000"/>
              </a:spcAft>
            </a:pPr>
            <a:endParaRPr lang="zh-TW" altLang="en-US" sz="2400" b="1" kern="1200" dirty="0" smtClean="0">
              <a:latin typeface="微軟正黑體" panose="020B0604030504040204" pitchFamily="34" charset="-120"/>
              <a:ea typeface="微軟正黑體" panose="020B0604030504040204" pitchFamily="34" charset="-120"/>
            </a:endParaRPr>
          </a:p>
        </p:txBody>
      </p:sp>
      <p:sp>
        <p:nvSpPr>
          <p:cNvPr id="57" name="文字方塊 56"/>
          <p:cNvSpPr txBox="1"/>
          <p:nvPr/>
        </p:nvSpPr>
        <p:spPr>
          <a:xfrm>
            <a:off x="5582003" y="3108907"/>
            <a:ext cx="2160240" cy="369332"/>
          </a:xfrm>
          <a:prstGeom prst="rect">
            <a:avLst/>
          </a:prstGeom>
          <a:noFill/>
        </p:spPr>
        <p:txBody>
          <a:bodyPr wrap="square" rtlCol="0">
            <a:spAutoFit/>
          </a:bodyPr>
          <a:lstStyle/>
          <a:p>
            <a:r>
              <a:rPr lang="zh-TW" altLang="en-US" b="1" dirty="0" smtClean="0">
                <a:solidFill>
                  <a:srgbClr val="FF0000"/>
                </a:solidFill>
                <a:latin typeface="微軟正黑體" panose="020B0604030504040204" pitchFamily="34" charset="-120"/>
                <a:ea typeface="微軟正黑體" panose="020B0604030504040204" pitchFamily="34" charset="-120"/>
              </a:rPr>
              <a:t>共同議訂培育方式</a:t>
            </a:r>
            <a:endParaRPr lang="zh-TW" altLang="en-US" b="1" dirty="0">
              <a:solidFill>
                <a:srgbClr val="FF0000"/>
              </a:solidFill>
              <a:latin typeface="微軟正黑體" panose="020B0604030504040204" pitchFamily="34" charset="-120"/>
              <a:ea typeface="微軟正黑體" panose="020B0604030504040204" pitchFamily="34" charset="-120"/>
            </a:endParaRPr>
          </a:p>
        </p:txBody>
      </p:sp>
      <p:sp>
        <p:nvSpPr>
          <p:cNvPr id="58" name="向下箭號 57"/>
          <p:cNvSpPr/>
          <p:nvPr/>
        </p:nvSpPr>
        <p:spPr>
          <a:xfrm rot="16200000">
            <a:off x="4521558" y="3874802"/>
            <a:ext cx="1440160" cy="3204591"/>
          </a:xfrm>
          <a:prstGeom prst="downArrow">
            <a:avLst/>
          </a:prstGeom>
          <a:solidFill>
            <a:srgbClr val="BEB0D0"/>
          </a:solidFill>
          <a:ln>
            <a:noFill/>
          </a:ln>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55347" tIns="155347" rIns="155347" bIns="155347" numCol="1" spcCol="1270" rtlCol="0" anchor="t" anchorCtr="0">
            <a:noAutofit/>
          </a:bodyPr>
          <a:lstStyle/>
          <a:p>
            <a:pPr marL="355600" indent="-355600" algn="ctr" defTabSz="1066800">
              <a:lnSpc>
                <a:spcPct val="90000"/>
              </a:lnSpc>
              <a:spcBef>
                <a:spcPct val="0"/>
              </a:spcBef>
              <a:spcAft>
                <a:spcPct val="35000"/>
              </a:spcAft>
            </a:pPr>
            <a:endParaRPr lang="zh-TW" altLang="en-US" sz="2400" b="1" kern="1200" dirty="0" smtClean="0">
              <a:latin typeface="微軟正黑體" panose="020B0604030504040204" pitchFamily="34" charset="-120"/>
              <a:ea typeface="微軟正黑體" panose="020B0604030504040204" pitchFamily="34" charset="-120"/>
            </a:endParaRPr>
          </a:p>
        </p:txBody>
      </p:sp>
      <p:sp>
        <p:nvSpPr>
          <p:cNvPr id="59" name="文字方塊 58"/>
          <p:cNvSpPr txBox="1"/>
          <p:nvPr/>
        </p:nvSpPr>
        <p:spPr>
          <a:xfrm>
            <a:off x="7031631" y="5200099"/>
            <a:ext cx="4492822" cy="553998"/>
          </a:xfrm>
          <a:prstGeom prst="rect">
            <a:avLst/>
          </a:prstGeom>
        </p:spPr>
        <p:style>
          <a:lnRef idx="3">
            <a:schemeClr val="lt1"/>
          </a:lnRef>
          <a:fillRef idx="1">
            <a:schemeClr val="accent6"/>
          </a:fillRef>
          <a:effectRef idx="1">
            <a:schemeClr val="accent6"/>
          </a:effectRef>
          <a:fontRef idx="minor">
            <a:schemeClr val="lt1"/>
          </a:fontRef>
        </p:style>
        <p:txBody>
          <a:bodyPr wrap="square" rtlCol="0">
            <a:spAutoFit/>
          </a:bodyPr>
          <a:lstStyle/>
          <a:p>
            <a:pPr algn="ctr"/>
            <a:r>
              <a:rPr lang="zh-TW" altLang="en-US" sz="3000" dirty="0" smtClean="0">
                <a:solidFill>
                  <a:schemeClr val="tx1"/>
                </a:solidFill>
                <a:latin typeface="微軟正黑體" panose="020B0604030504040204" pitchFamily="34" charset="-120"/>
                <a:ea typeface="微軟正黑體" panose="020B0604030504040204" pitchFamily="34" charset="-120"/>
              </a:rPr>
              <a:t>由學校向教育部提出計畫</a:t>
            </a:r>
            <a:endParaRPr lang="zh-TW" altLang="en-US" sz="3000" dirty="0">
              <a:solidFill>
                <a:schemeClr val="tx1"/>
              </a:solidFill>
              <a:latin typeface="微軟正黑體" panose="020B0604030504040204" pitchFamily="34" charset="-120"/>
              <a:ea typeface="微軟正黑體" panose="020B0604030504040204" pitchFamily="34" charset="-120"/>
            </a:endParaRPr>
          </a:p>
        </p:txBody>
      </p:sp>
      <p:sp>
        <p:nvSpPr>
          <p:cNvPr id="60" name="文字方塊 59"/>
          <p:cNvSpPr txBox="1"/>
          <p:nvPr/>
        </p:nvSpPr>
        <p:spPr>
          <a:xfrm>
            <a:off x="3639342" y="4355417"/>
            <a:ext cx="2160240" cy="1569660"/>
          </a:xfrm>
          <a:prstGeom prst="rect">
            <a:avLst/>
          </a:prstGeom>
          <a:noFill/>
        </p:spPr>
        <p:txBody>
          <a:bodyPr wrap="square" rtlCol="0">
            <a:spAutoFit/>
          </a:bodyPr>
          <a:lstStyle/>
          <a:p>
            <a:pPr marL="285750" indent="-285750">
              <a:buFont typeface="Arial" panose="020B0604020202020204" pitchFamily="34" charset="0"/>
              <a:buChar char="•"/>
            </a:pPr>
            <a:r>
              <a:rPr lang="zh-TW" altLang="en-US" sz="1600" dirty="0" smtClean="0">
                <a:latin typeface="微軟正黑體" panose="020B0604030504040204" pitchFamily="34" charset="-120"/>
                <a:ea typeface="微軟正黑體" panose="020B0604030504040204" pitchFamily="34" charset="-120"/>
              </a:rPr>
              <a:t>訂定完整機制</a:t>
            </a:r>
            <a:endParaRPr lang="en-US" altLang="zh-TW" sz="1600" dirty="0" smtClean="0">
              <a:latin typeface="微軟正黑體" panose="020B0604030504040204" pitchFamily="34" charset="-120"/>
              <a:ea typeface="微軟正黑體" panose="020B0604030504040204" pitchFamily="34" charset="-120"/>
            </a:endParaRPr>
          </a:p>
          <a:p>
            <a:pPr marL="285750" indent="-285750">
              <a:buFont typeface="Arial" panose="020B0604020202020204" pitchFamily="34" charset="0"/>
              <a:buChar char="•"/>
            </a:pPr>
            <a:r>
              <a:rPr lang="zh-TW" altLang="en-US" sz="1600" dirty="0" smtClean="0">
                <a:latin typeface="微軟正黑體" panose="020B0604030504040204" pitchFamily="34" charset="-120"/>
                <a:ea typeface="微軟正黑體" panose="020B0604030504040204" pitchFamily="34" charset="-120"/>
              </a:rPr>
              <a:t>一</a:t>
            </a:r>
            <a:r>
              <a:rPr lang="zh-TW" altLang="en-US" sz="1600" dirty="0">
                <a:latin typeface="微軟正黑體" panose="020B0604030504040204" pitchFamily="34" charset="-120"/>
                <a:ea typeface="微軟正黑體" panose="020B0604030504040204" pitchFamily="34" charset="-120"/>
              </a:rPr>
              <a:t>校</a:t>
            </a:r>
            <a:r>
              <a:rPr lang="zh-TW" altLang="en-US" sz="1600" dirty="0" smtClean="0">
                <a:latin typeface="微軟正黑體" panose="020B0604030504040204" pitchFamily="34" charset="-120"/>
                <a:ea typeface="微軟正黑體" panose="020B0604030504040204" pitchFamily="34" charset="-120"/>
              </a:rPr>
              <a:t>至多</a:t>
            </a:r>
            <a:r>
              <a:rPr lang="en-US" altLang="zh-TW" sz="1600" dirty="0" smtClean="0">
                <a:latin typeface="微軟正黑體" panose="020B0604030504040204" pitchFamily="34" charset="-120"/>
                <a:ea typeface="微軟正黑體" panose="020B0604030504040204" pitchFamily="34" charset="-120"/>
              </a:rPr>
              <a:t>5</a:t>
            </a:r>
            <a:r>
              <a:rPr lang="zh-TW" altLang="en-US" sz="1600" dirty="0" smtClean="0">
                <a:latin typeface="微軟正黑體" panose="020B0604030504040204" pitchFamily="34" charset="-120"/>
                <a:ea typeface="微軟正黑體" panose="020B0604030504040204" pitchFamily="34" charset="-120"/>
              </a:rPr>
              <a:t>個</a:t>
            </a:r>
            <a:r>
              <a:rPr lang="zh-TW" altLang="en-US" sz="1600" dirty="0">
                <a:latin typeface="微軟正黑體" panose="020B0604030504040204" pitchFamily="34" charset="-120"/>
                <a:ea typeface="微軟正黑體" panose="020B0604030504040204" pitchFamily="34" charset="-120"/>
              </a:rPr>
              <a:t>培育學程，每學程</a:t>
            </a:r>
            <a:r>
              <a:rPr lang="zh-TW" altLang="en-US" sz="1600" dirty="0" smtClean="0">
                <a:latin typeface="微軟正黑體" panose="020B0604030504040204" pitchFamily="34" charset="-120"/>
                <a:ea typeface="微軟正黑體" panose="020B0604030504040204" pitchFamily="34" charset="-120"/>
              </a:rPr>
              <a:t>以</a:t>
            </a:r>
            <a:r>
              <a:rPr lang="en-US" altLang="zh-TW" sz="1600" dirty="0" smtClean="0">
                <a:latin typeface="微軟正黑體" panose="020B0604030504040204" pitchFamily="34" charset="-120"/>
                <a:ea typeface="微軟正黑體" panose="020B0604030504040204" pitchFamily="34" charset="-120"/>
              </a:rPr>
              <a:t>10</a:t>
            </a:r>
            <a:r>
              <a:rPr lang="zh-TW" altLang="en-US" sz="1600" dirty="0" smtClean="0">
                <a:latin typeface="微軟正黑體" panose="020B0604030504040204" pitchFamily="34" charset="-120"/>
                <a:ea typeface="微軟正黑體" panose="020B0604030504040204" pitchFamily="34" charset="-120"/>
              </a:rPr>
              <a:t>人</a:t>
            </a:r>
            <a:r>
              <a:rPr lang="zh-TW" altLang="en-US" sz="1600" dirty="0">
                <a:latin typeface="微軟正黑體" panose="020B0604030504040204" pitchFamily="34" charset="-120"/>
                <a:ea typeface="微軟正黑體" panose="020B0604030504040204" pitchFamily="34" charset="-120"/>
              </a:rPr>
              <a:t>為限</a:t>
            </a:r>
            <a:r>
              <a:rPr lang="zh-TW" altLang="en-US" sz="1600" dirty="0" smtClean="0">
                <a:latin typeface="微軟正黑體" panose="020B0604030504040204" pitchFamily="34" charset="-120"/>
                <a:ea typeface="微軟正黑體" panose="020B0604030504040204" pitchFamily="34" charset="-120"/>
              </a:rPr>
              <a:t>，全校總人數</a:t>
            </a:r>
            <a:r>
              <a:rPr lang="zh-TW" altLang="en-US" sz="1600" dirty="0">
                <a:latin typeface="微軟正黑體" panose="020B0604030504040204" pitchFamily="34" charset="-120"/>
                <a:ea typeface="微軟正黑體" panose="020B0604030504040204" pitchFamily="34" charset="-120"/>
              </a:rPr>
              <a:t>合計不得</a:t>
            </a:r>
            <a:r>
              <a:rPr lang="zh-TW" altLang="en-US" sz="1600" dirty="0" smtClean="0">
                <a:latin typeface="微軟正黑體" panose="020B0604030504040204" pitchFamily="34" charset="-120"/>
                <a:ea typeface="微軟正黑體" panose="020B0604030504040204" pitchFamily="34" charset="-120"/>
              </a:rPr>
              <a:t>超過</a:t>
            </a:r>
            <a:r>
              <a:rPr lang="en-US" altLang="zh-TW" sz="1600" dirty="0">
                <a:latin typeface="微軟正黑體" panose="020B0604030504040204" pitchFamily="34" charset="-120"/>
                <a:ea typeface="微軟正黑體" panose="020B0604030504040204" pitchFamily="34" charset="-120"/>
              </a:rPr>
              <a:t>5</a:t>
            </a:r>
            <a:r>
              <a:rPr lang="en-US" altLang="zh-TW" sz="1600" dirty="0" smtClean="0">
                <a:latin typeface="微軟正黑體" panose="020B0604030504040204" pitchFamily="34" charset="-120"/>
                <a:ea typeface="微軟正黑體" panose="020B0604030504040204" pitchFamily="34" charset="-120"/>
              </a:rPr>
              <a:t>0</a:t>
            </a:r>
            <a:r>
              <a:rPr lang="zh-TW" altLang="en-US" sz="1600" dirty="0" smtClean="0">
                <a:latin typeface="微軟正黑體" panose="020B0604030504040204" pitchFamily="34" charset="-120"/>
                <a:ea typeface="微軟正黑體" panose="020B0604030504040204" pitchFamily="34" charset="-120"/>
              </a:rPr>
              <a:t>人</a:t>
            </a:r>
            <a:endParaRPr lang="en-US" altLang="zh-TW" sz="1600" dirty="0" smtClean="0">
              <a:latin typeface="微軟正黑體" panose="020B0604030504040204" pitchFamily="34" charset="-120"/>
              <a:ea typeface="微軟正黑體" panose="020B0604030504040204" pitchFamily="34" charset="-120"/>
            </a:endParaRPr>
          </a:p>
        </p:txBody>
      </p:sp>
      <p:graphicFrame>
        <p:nvGraphicFramePr>
          <p:cNvPr id="29" name="資料庫圖表 28"/>
          <p:cNvGraphicFramePr/>
          <p:nvPr>
            <p:extLst>
              <p:ext uri="{D42A27DB-BD31-4B8C-83A1-F6EECF244321}">
                <p14:modId xmlns:p14="http://schemas.microsoft.com/office/powerpoint/2010/main" val="2300883615"/>
              </p:ext>
            </p:extLst>
          </p:nvPr>
        </p:nvGraphicFramePr>
        <p:xfrm>
          <a:off x="3972328" y="239003"/>
          <a:ext cx="3726985" cy="103608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5" name="投影片編號版面配置區 4"/>
          <p:cNvSpPr>
            <a:spLocks noGrp="1"/>
          </p:cNvSpPr>
          <p:nvPr>
            <p:ph type="sldNum" sz="quarter" idx="12"/>
          </p:nvPr>
        </p:nvSpPr>
        <p:spPr/>
        <p:txBody>
          <a:bodyPr/>
          <a:lstStyle/>
          <a:p>
            <a:fld id="{D57F1E4F-1CFF-5643-939E-217C01CDF565}" type="slidenum">
              <a:rPr lang="en-US" smtClean="0"/>
              <a:pPr/>
              <a:t>6</a:t>
            </a:fld>
            <a:endParaRPr lang="en-US" dirty="0"/>
          </a:p>
        </p:txBody>
      </p:sp>
    </p:spTree>
    <p:extLst>
      <p:ext uri="{BB962C8B-B14F-4D97-AF65-F5344CB8AC3E}">
        <p14:creationId xmlns:p14="http://schemas.microsoft.com/office/powerpoint/2010/main" val="30118757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1705732" y="416529"/>
            <a:ext cx="2223717" cy="864096"/>
          </a:xfrm>
        </p:spPr>
        <p:txBody>
          <a:bodyPr/>
          <a:lstStyle/>
          <a:p>
            <a:r>
              <a:rPr lang="zh-TW" altLang="en-US" sz="4000" b="1" dirty="0" smtClean="0">
                <a:latin typeface="微軟正黑體" panose="020B0604030504040204" pitchFamily="34" charset="-120"/>
                <a:ea typeface="微軟正黑體" panose="020B0604030504040204" pitchFamily="34" charset="-120"/>
              </a:rPr>
              <a:t>辦理模式</a:t>
            </a:r>
            <a:endParaRPr lang="ja-JP" altLang="en-US" sz="4000" b="1" dirty="0">
              <a:latin typeface="微軟正黑體" panose="020B0604030504040204" pitchFamily="34" charset="-120"/>
              <a:ea typeface="微軟正黑體" panose="020B0604030504040204" pitchFamily="34" charset="-120"/>
            </a:endParaRPr>
          </a:p>
        </p:txBody>
      </p:sp>
      <p:cxnSp>
        <p:nvCxnSpPr>
          <p:cNvPr id="6" name="直線接點 5"/>
          <p:cNvCxnSpPr/>
          <p:nvPr/>
        </p:nvCxnSpPr>
        <p:spPr>
          <a:xfrm>
            <a:off x="1705732" y="1276147"/>
            <a:ext cx="10157254" cy="0"/>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8" name="Picture 17" descr="教育部logo"/>
          <p:cNvPicPr>
            <a:picLocks noChangeAspect="1" noChangeArrowheads="1"/>
          </p:cNvPicPr>
          <p:nvPr/>
        </p:nvPicPr>
        <p:blipFill>
          <a:blip r:embed="rId3" cstate="print">
            <a:clrChange>
              <a:clrFrom>
                <a:srgbClr val="FFFFFF"/>
              </a:clrFrom>
              <a:clrTo>
                <a:srgbClr val="FFFFFF">
                  <a:alpha val="0"/>
                </a:srgbClr>
              </a:clrTo>
            </a:clrChange>
            <a:lum bright="-10000"/>
            <a:extLst>
              <a:ext uri="{28A0092B-C50C-407E-A947-70E740481C1C}">
                <a14:useLocalDpi xmlns:a14="http://schemas.microsoft.com/office/drawing/2010/main" val="0"/>
              </a:ext>
            </a:extLst>
          </a:blip>
          <a:srcRect/>
          <a:stretch>
            <a:fillRect/>
          </a:stretch>
        </p:blipFill>
        <p:spPr bwMode="auto">
          <a:xfrm>
            <a:off x="512653" y="296744"/>
            <a:ext cx="1193079" cy="110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字方塊 1"/>
          <p:cNvSpPr txBox="1"/>
          <p:nvPr/>
        </p:nvSpPr>
        <p:spPr>
          <a:xfrm>
            <a:off x="9468465" y="814482"/>
            <a:ext cx="875957" cy="461665"/>
          </a:xfrm>
          <a:prstGeom prst="rect">
            <a:avLst/>
          </a:prstGeom>
          <a:noFill/>
        </p:spPr>
        <p:txBody>
          <a:bodyPr vert="horz" wrap="square" rtlCol="0">
            <a:spAutoFit/>
          </a:bodyPr>
          <a:lstStyle/>
          <a:p>
            <a:r>
              <a:rPr lang="en-US" altLang="zh-TW" sz="2400" dirty="0" smtClean="0">
                <a:latin typeface="微軟正黑體" panose="020B0604030504040204" pitchFamily="34" charset="-120"/>
                <a:ea typeface="微軟正黑體" panose="020B0604030504040204" pitchFamily="34" charset="-120"/>
              </a:rPr>
              <a:t>3/11</a:t>
            </a:r>
            <a:endParaRPr lang="zh-TW" altLang="en-US" sz="2400" dirty="0">
              <a:latin typeface="微軟正黑體" panose="020B0604030504040204" pitchFamily="34" charset="-120"/>
              <a:ea typeface="微軟正黑體" panose="020B0604030504040204" pitchFamily="34" charset="-120"/>
            </a:endParaRPr>
          </a:p>
        </p:txBody>
      </p:sp>
      <p:pic>
        <p:nvPicPr>
          <p:cNvPr id="14" name="Picture 3"/>
          <p:cNvPicPr>
            <a:picLocks noChangeAspect="1" noChangeArrowheads="1"/>
          </p:cNvPicPr>
          <p:nvPr/>
        </p:nvPicPr>
        <p:blipFill>
          <a:blip r:embed="rId4" cstate="print">
            <a:lum contrast="-20000"/>
            <a:extLst>
              <a:ext uri="{28A0092B-C50C-407E-A947-70E740481C1C}">
                <a14:useLocalDpi xmlns:a14="http://schemas.microsoft.com/office/drawing/2010/main" val="0"/>
              </a:ext>
            </a:extLst>
          </a:blip>
          <a:srcRect/>
          <a:stretch>
            <a:fillRect/>
          </a:stretch>
        </p:blipFill>
        <p:spPr bwMode="auto">
          <a:xfrm>
            <a:off x="10344421" y="92539"/>
            <a:ext cx="1594307" cy="1183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內容版面配置區 2"/>
          <p:cNvSpPr txBox="1">
            <a:spLocks/>
          </p:cNvSpPr>
          <p:nvPr/>
        </p:nvSpPr>
        <p:spPr>
          <a:xfrm>
            <a:off x="1880509" y="2135764"/>
            <a:ext cx="9807699" cy="3428000"/>
          </a:xfrm>
          <a:prstGeom prst="rect">
            <a:avLst/>
          </a:prstGeom>
        </p:spPr>
        <p:txBody>
          <a:bodyPr/>
          <a:lst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a:lstStyle>
          <a:p>
            <a:r>
              <a:rPr lang="zh-TW" altLang="en-US" b="1" kern="0" dirty="0" smtClean="0">
                <a:latin typeface="微軟正黑體" pitchFamily="34" charset="-120"/>
                <a:ea typeface="微軟正黑體" pitchFamily="34" charset="-120"/>
              </a:rPr>
              <a:t>課程調整 </a:t>
            </a:r>
            <a:endParaRPr lang="en-US" altLang="zh-TW" b="1" kern="0" dirty="0" smtClean="0">
              <a:latin typeface="微軟正黑體" pitchFamily="34" charset="-120"/>
              <a:ea typeface="微軟正黑體" pitchFamily="34" charset="-120"/>
            </a:endParaRPr>
          </a:p>
          <a:p>
            <a:pPr marL="0" indent="355600">
              <a:buNone/>
            </a:pPr>
            <a:r>
              <a:rPr lang="zh-TW" altLang="en-US" sz="2600" b="0" kern="0" dirty="0" smtClean="0">
                <a:latin typeface="微軟正黑體" pitchFamily="34" charset="-120"/>
                <a:ea typeface="微軟正黑體" pitchFamily="34" charset="-120"/>
              </a:rPr>
              <a:t>學術型</a:t>
            </a:r>
            <a:r>
              <a:rPr lang="en-US" altLang="zh-TW" sz="2600" b="0" kern="0" dirty="0" smtClean="0">
                <a:latin typeface="微軟正黑體" pitchFamily="34" charset="-120"/>
                <a:ea typeface="微軟正黑體" pitchFamily="34" charset="-120"/>
                <a:sym typeface="Wingdings" panose="05000000000000000000" pitchFamily="2" charset="2"/>
              </a:rPr>
              <a:t></a:t>
            </a:r>
            <a:r>
              <a:rPr lang="zh-TW" altLang="en-US" sz="2600" b="0" kern="0" dirty="0" smtClean="0">
                <a:latin typeface="微軟正黑體" pitchFamily="34" charset="-120"/>
                <a:ea typeface="微軟正黑體" pitchFamily="34" charset="-120"/>
                <a:sym typeface="Wingdings" panose="05000000000000000000" pitchFamily="2" charset="2"/>
              </a:rPr>
              <a:t>實務研發型</a:t>
            </a:r>
            <a:endParaRPr lang="en-US" altLang="zh-TW" sz="2600" b="0" kern="0" dirty="0" smtClean="0">
              <a:latin typeface="微軟正黑體" pitchFamily="34" charset="-120"/>
              <a:ea typeface="微軟正黑體" pitchFamily="34" charset="-120"/>
              <a:sym typeface="Wingdings" panose="05000000000000000000" pitchFamily="2" charset="2"/>
            </a:endParaRPr>
          </a:p>
          <a:p>
            <a:pPr marL="0" indent="355600">
              <a:buNone/>
            </a:pPr>
            <a:endParaRPr lang="en-US" altLang="zh-TW" sz="2600" b="1" kern="0" dirty="0" smtClean="0">
              <a:latin typeface="微軟正黑體" pitchFamily="34" charset="-120"/>
              <a:ea typeface="微軟正黑體" pitchFamily="34" charset="-120"/>
            </a:endParaRPr>
          </a:p>
          <a:p>
            <a:r>
              <a:rPr lang="zh-TW" altLang="en-US" b="1" kern="0" dirty="0" smtClean="0">
                <a:latin typeface="微軟正黑體" pitchFamily="34" charset="-120"/>
                <a:ea typeface="微軟正黑體" pitchFamily="34" charset="-120"/>
              </a:rPr>
              <a:t>產學合作</a:t>
            </a:r>
          </a:p>
          <a:p>
            <a:pPr indent="19050">
              <a:buFontTx/>
              <a:buNone/>
            </a:pPr>
            <a:r>
              <a:rPr lang="zh-TW" altLang="en-US" sz="2400" b="0" kern="0" dirty="0" smtClean="0">
                <a:latin typeface="微軟正黑體" pitchFamily="34" charset="-120"/>
                <a:ea typeface="微軟正黑體" pitchFamily="34" charset="-120"/>
              </a:rPr>
              <a:t>學、產共同培育人才機制</a:t>
            </a:r>
            <a:endParaRPr lang="en-US" altLang="zh-TW" sz="2400" b="0" kern="0" dirty="0" smtClean="0">
              <a:latin typeface="微軟正黑體" pitchFamily="34" charset="-120"/>
              <a:ea typeface="微軟正黑體" pitchFamily="34" charset="-120"/>
            </a:endParaRPr>
          </a:p>
          <a:p>
            <a:pPr indent="19050">
              <a:buFontTx/>
              <a:buNone/>
            </a:pPr>
            <a:r>
              <a:rPr lang="zh-TW" altLang="en-US" sz="2400" b="0" kern="0" dirty="0" smtClean="0">
                <a:latin typeface="微軟正黑體" pitchFamily="34" charset="-120"/>
                <a:ea typeface="微軟正黑體" pitchFamily="34" charset="-120"/>
              </a:rPr>
              <a:t>產學合作機制 </a:t>
            </a:r>
            <a:r>
              <a:rPr lang="en-US" altLang="zh-TW" sz="2400" b="0" kern="0" dirty="0" smtClean="0">
                <a:latin typeface="微軟正黑體" pitchFamily="34" charset="-120"/>
                <a:ea typeface="微軟正黑體" pitchFamily="34" charset="-120"/>
              </a:rPr>
              <a:t>(</a:t>
            </a:r>
            <a:r>
              <a:rPr lang="zh-TW" altLang="en-US" sz="2400" b="0" kern="0" dirty="0" smtClean="0">
                <a:latin typeface="微軟正黑體" pitchFamily="34" charset="-120"/>
                <a:ea typeface="微軟正黑體" pitchFamily="34" charset="-120"/>
              </a:rPr>
              <a:t>雙方權利義務關係、合作目的、研究成果分享機制等</a:t>
            </a:r>
            <a:r>
              <a:rPr lang="en-US" altLang="zh-TW" sz="2400" b="0" kern="0" dirty="0" smtClean="0">
                <a:latin typeface="微軟正黑體" pitchFamily="34" charset="-120"/>
                <a:ea typeface="微軟正黑體" pitchFamily="34" charset="-120"/>
              </a:rPr>
              <a:t>)</a:t>
            </a:r>
            <a:endParaRPr lang="zh-TW" altLang="en-US" sz="2400" b="0" kern="0" dirty="0">
              <a:latin typeface="微軟正黑體" pitchFamily="34" charset="-120"/>
              <a:ea typeface="微軟正黑體" pitchFamily="34" charset="-120"/>
            </a:endParaRPr>
          </a:p>
        </p:txBody>
      </p:sp>
      <p:sp>
        <p:nvSpPr>
          <p:cNvPr id="29" name="圓角矩形 28"/>
          <p:cNvSpPr/>
          <p:nvPr/>
        </p:nvSpPr>
        <p:spPr>
          <a:xfrm>
            <a:off x="10282544" y="1735241"/>
            <a:ext cx="1656184" cy="792088"/>
          </a:xfrm>
          <a:prstGeom prst="roundRect">
            <a:avLst/>
          </a:prstGeom>
          <a:solidFill>
            <a:schemeClr val="bg2">
              <a:lumMod val="50000"/>
            </a:schemeClr>
          </a:solidFill>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55347" tIns="155347" rIns="155347" bIns="155347" numCol="1" spcCol="1270" rtlCol="0" anchor="t" anchorCtr="0">
            <a:noAutofit/>
          </a:bodyPr>
          <a:lstStyle/>
          <a:p>
            <a:pPr marL="355600" indent="-355600" algn="ctr" defTabSz="1066800">
              <a:lnSpc>
                <a:spcPct val="90000"/>
              </a:lnSpc>
              <a:spcBef>
                <a:spcPct val="0"/>
              </a:spcBef>
              <a:spcAft>
                <a:spcPct val="35000"/>
              </a:spcAft>
            </a:pPr>
            <a:endParaRPr lang="zh-TW" altLang="en-US" sz="2400" b="1" kern="1200" dirty="0" smtClean="0">
              <a:latin typeface="微軟正黑體" panose="020B0604030504040204" pitchFamily="34" charset="-120"/>
              <a:ea typeface="微軟正黑體" panose="020B0604030504040204" pitchFamily="34" charset="-120"/>
            </a:endParaRPr>
          </a:p>
        </p:txBody>
      </p:sp>
      <p:sp>
        <p:nvSpPr>
          <p:cNvPr id="30" name="文字方塊 29"/>
          <p:cNvSpPr txBox="1"/>
          <p:nvPr/>
        </p:nvSpPr>
        <p:spPr>
          <a:xfrm>
            <a:off x="10426560" y="1903890"/>
            <a:ext cx="1368152" cy="492443"/>
          </a:xfrm>
          <a:prstGeom prst="rect">
            <a:avLst/>
          </a:prstGeom>
          <a:solidFill>
            <a:schemeClr val="bg2">
              <a:lumMod val="50000"/>
            </a:schemeClr>
          </a:solidFill>
        </p:spPr>
        <p:txBody>
          <a:bodyPr wrap="square" rtlCol="0">
            <a:spAutoFit/>
          </a:bodyPr>
          <a:lstStyle/>
          <a:p>
            <a:pPr algn="ctr"/>
            <a:r>
              <a:rPr lang="zh-TW" altLang="en-US" sz="2600" dirty="0" smtClean="0">
                <a:solidFill>
                  <a:schemeClr val="bg1"/>
                </a:solidFill>
                <a:latin typeface="微軟正黑體" panose="020B0604030504040204" pitchFamily="34" charset="-120"/>
                <a:ea typeface="微軟正黑體" panose="020B0604030504040204" pitchFamily="34" charset="-120"/>
              </a:rPr>
              <a:t>學校端</a:t>
            </a:r>
            <a:endParaRPr lang="zh-TW" altLang="en-US" sz="2600" dirty="0">
              <a:solidFill>
                <a:schemeClr val="bg1"/>
              </a:solidFill>
              <a:latin typeface="微軟正黑體" panose="020B0604030504040204" pitchFamily="34" charset="-120"/>
              <a:ea typeface="微軟正黑體" panose="020B0604030504040204" pitchFamily="34" charset="-120"/>
            </a:endParaRPr>
          </a:p>
        </p:txBody>
      </p:sp>
      <p:sp>
        <p:nvSpPr>
          <p:cNvPr id="31" name="左大括弧 30"/>
          <p:cNvSpPr/>
          <p:nvPr/>
        </p:nvSpPr>
        <p:spPr bwMode="auto">
          <a:xfrm>
            <a:off x="5356682" y="2311081"/>
            <a:ext cx="432048" cy="1240979"/>
          </a:xfrm>
          <a:prstGeom prst="leftBrace">
            <a:avLst/>
          </a:prstGeom>
          <a:noFill/>
          <a:ln w="9525" cap="flat" cmpd="sng" algn="ctr">
            <a:solidFill>
              <a:schemeClr val="tx1"/>
            </a:solidFill>
            <a:prstDash val="solid"/>
            <a:round/>
            <a:headEnd type="none" w="med" len="med"/>
            <a:tailEnd type="none" w="med" len="med"/>
          </a:ln>
          <a:effectLst/>
          <a:extLst/>
        </p:spPr>
        <p:txBody>
          <a:bodyPr vert="horz" wrap="square" lIns="91441" tIns="45720" rIns="91441" bIns="45720" numCol="1" rtlCol="0" anchor="t" anchorCtr="0" compatLnSpc="1">
            <a:prstTxWarp prst="textNoShape">
              <a:avLst/>
            </a:prstTxWarp>
          </a:bodyPr>
          <a:lstStyle/>
          <a:p>
            <a:pPr defTabSz="914481" eaLnBrk="1" hangingPunct="1"/>
            <a:endParaRPr lang="zh-TW" altLang="en-US">
              <a:latin typeface="Arial" charset="0"/>
            </a:endParaRPr>
          </a:p>
        </p:txBody>
      </p:sp>
      <p:sp>
        <p:nvSpPr>
          <p:cNvPr id="32" name="文字方塊 31"/>
          <p:cNvSpPr txBox="1"/>
          <p:nvPr/>
        </p:nvSpPr>
        <p:spPr>
          <a:xfrm>
            <a:off x="5788730" y="2131285"/>
            <a:ext cx="2448272" cy="1477328"/>
          </a:xfrm>
          <a:prstGeom prst="rect">
            <a:avLst/>
          </a:prstGeom>
          <a:noFill/>
        </p:spPr>
        <p:txBody>
          <a:bodyPr wrap="square" rtlCol="0">
            <a:spAutoFit/>
          </a:bodyPr>
          <a:lstStyle/>
          <a:p>
            <a:pPr indent="19052">
              <a:lnSpc>
                <a:spcPct val="150000"/>
              </a:lnSpc>
            </a:pPr>
            <a:r>
              <a:rPr lang="zh-TW" altLang="en-US" sz="2000" b="0" kern="0" dirty="0">
                <a:latin typeface="微軟正黑體" pitchFamily="34" charset="-120"/>
                <a:ea typeface="微軟正黑體" pitchFamily="34" charset="-120"/>
              </a:rPr>
              <a:t>領域基礎知能設計</a:t>
            </a:r>
            <a:endParaRPr lang="en-US" altLang="zh-TW" sz="2000" b="0" kern="0" dirty="0">
              <a:latin typeface="微軟正黑體" pitchFamily="34" charset="-120"/>
              <a:ea typeface="微軟正黑體" pitchFamily="34" charset="-120"/>
            </a:endParaRPr>
          </a:p>
          <a:p>
            <a:pPr indent="19052">
              <a:lnSpc>
                <a:spcPct val="150000"/>
              </a:lnSpc>
            </a:pPr>
            <a:r>
              <a:rPr lang="zh-TW" altLang="en-US" sz="2000" b="0" kern="0" dirty="0">
                <a:latin typeface="微軟正黑體" pitchFamily="34" charset="-120"/>
                <a:ea typeface="微軟正黑體" pitchFamily="34" charset="-120"/>
              </a:rPr>
              <a:t>產業需求導向課程</a:t>
            </a:r>
            <a:endParaRPr lang="en-US" altLang="zh-TW" sz="2000" b="0" kern="0" dirty="0">
              <a:latin typeface="微軟正黑體" pitchFamily="34" charset="-120"/>
              <a:ea typeface="微軟正黑體" pitchFamily="34" charset="-120"/>
            </a:endParaRPr>
          </a:p>
          <a:p>
            <a:pPr indent="19052">
              <a:lnSpc>
                <a:spcPct val="150000"/>
              </a:lnSpc>
            </a:pPr>
            <a:r>
              <a:rPr lang="zh-TW" altLang="en-US" sz="2000" b="0" kern="0" dirty="0">
                <a:latin typeface="微軟正黑體" pitchFamily="34" charset="-120"/>
                <a:ea typeface="微軟正黑體" pitchFamily="34" charset="-120"/>
              </a:rPr>
              <a:t>博士培育方式調整</a:t>
            </a:r>
            <a:endParaRPr lang="en-US" altLang="zh-TW" sz="2000" b="0" kern="0" dirty="0">
              <a:latin typeface="微軟正黑體" pitchFamily="34" charset="-120"/>
              <a:ea typeface="微軟正黑體" pitchFamily="34" charset="-120"/>
            </a:endParaRPr>
          </a:p>
        </p:txBody>
      </p:sp>
      <p:sp>
        <p:nvSpPr>
          <p:cNvPr id="33" name="左大括弧 32"/>
          <p:cNvSpPr/>
          <p:nvPr/>
        </p:nvSpPr>
        <p:spPr bwMode="auto">
          <a:xfrm>
            <a:off x="8062155" y="2817259"/>
            <a:ext cx="432048" cy="1080120"/>
          </a:xfrm>
          <a:prstGeom prst="leftBrace">
            <a:avLst/>
          </a:prstGeom>
          <a:noFill/>
          <a:ln w="9525" cap="flat" cmpd="sng" algn="ctr">
            <a:solidFill>
              <a:schemeClr val="tx1"/>
            </a:solidFill>
            <a:prstDash val="solid"/>
            <a:round/>
            <a:headEnd type="none" w="med" len="med"/>
            <a:tailEnd type="none" w="med" len="med"/>
          </a:ln>
          <a:effectLst/>
          <a:extLst/>
        </p:spPr>
        <p:txBody>
          <a:bodyPr vert="horz" wrap="square" lIns="91441" tIns="45720" rIns="91441" bIns="45720" numCol="1" rtlCol="0" anchor="t" anchorCtr="0" compatLnSpc="1">
            <a:prstTxWarp prst="textNoShape">
              <a:avLst/>
            </a:prstTxWarp>
          </a:bodyPr>
          <a:lstStyle/>
          <a:p>
            <a:pPr defTabSz="914481" eaLnBrk="1" hangingPunct="1"/>
            <a:endParaRPr lang="zh-TW" altLang="en-US">
              <a:latin typeface="Arial" charset="0"/>
            </a:endParaRPr>
          </a:p>
        </p:txBody>
      </p:sp>
      <p:sp>
        <p:nvSpPr>
          <p:cNvPr id="47" name="文字方塊 46"/>
          <p:cNvSpPr txBox="1"/>
          <p:nvPr/>
        </p:nvSpPr>
        <p:spPr>
          <a:xfrm>
            <a:off x="8525034" y="2618654"/>
            <a:ext cx="2448272" cy="1477328"/>
          </a:xfrm>
          <a:prstGeom prst="rect">
            <a:avLst/>
          </a:prstGeom>
          <a:noFill/>
        </p:spPr>
        <p:txBody>
          <a:bodyPr wrap="square" rtlCol="0">
            <a:spAutoFit/>
          </a:bodyPr>
          <a:lstStyle/>
          <a:p>
            <a:pPr indent="19052">
              <a:lnSpc>
                <a:spcPct val="150000"/>
              </a:lnSpc>
            </a:pPr>
            <a:r>
              <a:rPr lang="zh-TW" altLang="en-US" sz="2000" b="0" kern="0" dirty="0">
                <a:latin typeface="微軟正黑體" pitchFamily="34" charset="-120"/>
                <a:ea typeface="微軟正黑體" pitchFamily="34" charset="-120"/>
              </a:rPr>
              <a:t>學制突破</a:t>
            </a:r>
            <a:endParaRPr lang="en-US" altLang="zh-TW" sz="2000" b="0" kern="0" dirty="0">
              <a:latin typeface="微軟正黑體" pitchFamily="34" charset="-120"/>
              <a:ea typeface="微軟正黑體" pitchFamily="34" charset="-120"/>
            </a:endParaRPr>
          </a:p>
          <a:p>
            <a:pPr indent="19052">
              <a:lnSpc>
                <a:spcPct val="150000"/>
              </a:lnSpc>
            </a:pPr>
            <a:r>
              <a:rPr lang="zh-TW" altLang="en-US" sz="2000" b="0" kern="0" dirty="0">
                <a:latin typeface="微軟正黑體" pitchFamily="34" charset="-120"/>
                <a:ea typeface="微軟正黑體" pitchFamily="34" charset="-120"/>
              </a:rPr>
              <a:t>畢業條件調整</a:t>
            </a:r>
            <a:endParaRPr lang="en-US" altLang="zh-TW" sz="2000" b="0" kern="0" dirty="0">
              <a:latin typeface="微軟正黑體" pitchFamily="34" charset="-120"/>
              <a:ea typeface="微軟正黑體" pitchFamily="34" charset="-120"/>
            </a:endParaRPr>
          </a:p>
          <a:p>
            <a:pPr indent="19052">
              <a:lnSpc>
                <a:spcPct val="150000"/>
              </a:lnSpc>
            </a:pPr>
            <a:r>
              <a:rPr lang="zh-TW" altLang="en-US" sz="2000" b="0" kern="0" dirty="0">
                <a:latin typeface="微軟正黑體" pitchFamily="34" charset="-120"/>
                <a:ea typeface="微軟正黑體" pitchFamily="34" charset="-120"/>
              </a:rPr>
              <a:t>論文取向調整</a:t>
            </a:r>
            <a:endParaRPr lang="en-US" altLang="zh-TW" sz="2000" b="0" kern="0" dirty="0">
              <a:latin typeface="微軟正黑體" pitchFamily="34" charset="-120"/>
              <a:ea typeface="微軟正黑體" pitchFamily="34" charset="-120"/>
            </a:endParaRPr>
          </a:p>
        </p:txBody>
      </p:sp>
      <p:graphicFrame>
        <p:nvGraphicFramePr>
          <p:cNvPr id="15" name="資料庫圖表 14"/>
          <p:cNvGraphicFramePr/>
          <p:nvPr>
            <p:extLst>
              <p:ext uri="{D42A27DB-BD31-4B8C-83A1-F6EECF244321}">
                <p14:modId xmlns:p14="http://schemas.microsoft.com/office/powerpoint/2010/main" val="3460871659"/>
              </p:ext>
            </p:extLst>
          </p:nvPr>
        </p:nvGraphicFramePr>
        <p:xfrm>
          <a:off x="3972328" y="239003"/>
          <a:ext cx="3726985" cy="103608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3" name="投影片編號版面配置區 2"/>
          <p:cNvSpPr>
            <a:spLocks noGrp="1"/>
          </p:cNvSpPr>
          <p:nvPr>
            <p:ph type="sldNum" sz="quarter" idx="12"/>
          </p:nvPr>
        </p:nvSpPr>
        <p:spPr/>
        <p:txBody>
          <a:bodyPr/>
          <a:lstStyle/>
          <a:p>
            <a:fld id="{D57F1E4F-1CFF-5643-939E-217C01CDF565}" type="slidenum">
              <a:rPr lang="en-US" smtClean="0"/>
              <a:pPr/>
              <a:t>7</a:t>
            </a:fld>
            <a:endParaRPr lang="en-US" dirty="0"/>
          </a:p>
        </p:txBody>
      </p:sp>
    </p:spTree>
    <p:extLst>
      <p:ext uri="{BB962C8B-B14F-4D97-AF65-F5344CB8AC3E}">
        <p14:creationId xmlns:p14="http://schemas.microsoft.com/office/powerpoint/2010/main" val="405051854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1705732" y="416529"/>
            <a:ext cx="2223717" cy="864096"/>
          </a:xfrm>
        </p:spPr>
        <p:txBody>
          <a:bodyPr/>
          <a:lstStyle/>
          <a:p>
            <a:r>
              <a:rPr lang="zh-TW" altLang="en-US" sz="4000" b="1" dirty="0" smtClean="0">
                <a:latin typeface="微軟正黑體" panose="020B0604030504040204" pitchFamily="34" charset="-120"/>
                <a:ea typeface="微軟正黑體" panose="020B0604030504040204" pitchFamily="34" charset="-120"/>
              </a:rPr>
              <a:t>辦理模式</a:t>
            </a:r>
            <a:endParaRPr lang="ja-JP" altLang="en-US" sz="4000" b="1" dirty="0">
              <a:latin typeface="微軟正黑體" panose="020B0604030504040204" pitchFamily="34" charset="-120"/>
              <a:ea typeface="微軟正黑體" panose="020B0604030504040204" pitchFamily="34" charset="-120"/>
            </a:endParaRPr>
          </a:p>
        </p:txBody>
      </p:sp>
      <p:cxnSp>
        <p:nvCxnSpPr>
          <p:cNvPr id="6" name="直線接點 5"/>
          <p:cNvCxnSpPr/>
          <p:nvPr/>
        </p:nvCxnSpPr>
        <p:spPr>
          <a:xfrm>
            <a:off x="1705732" y="1276147"/>
            <a:ext cx="10157254" cy="0"/>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8" name="Picture 17" descr="教育部logo"/>
          <p:cNvPicPr>
            <a:picLocks noChangeAspect="1" noChangeArrowheads="1"/>
          </p:cNvPicPr>
          <p:nvPr/>
        </p:nvPicPr>
        <p:blipFill>
          <a:blip r:embed="rId3" cstate="print">
            <a:clrChange>
              <a:clrFrom>
                <a:srgbClr val="FFFFFF"/>
              </a:clrFrom>
              <a:clrTo>
                <a:srgbClr val="FFFFFF">
                  <a:alpha val="0"/>
                </a:srgbClr>
              </a:clrTo>
            </a:clrChange>
            <a:lum bright="-10000"/>
            <a:extLst>
              <a:ext uri="{28A0092B-C50C-407E-A947-70E740481C1C}">
                <a14:useLocalDpi xmlns:a14="http://schemas.microsoft.com/office/drawing/2010/main" val="0"/>
              </a:ext>
            </a:extLst>
          </a:blip>
          <a:srcRect/>
          <a:stretch>
            <a:fillRect/>
          </a:stretch>
        </p:blipFill>
        <p:spPr bwMode="auto">
          <a:xfrm>
            <a:off x="512653" y="296744"/>
            <a:ext cx="1193079" cy="110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字方塊 1"/>
          <p:cNvSpPr txBox="1"/>
          <p:nvPr/>
        </p:nvSpPr>
        <p:spPr>
          <a:xfrm>
            <a:off x="9488129" y="814482"/>
            <a:ext cx="856294" cy="461665"/>
          </a:xfrm>
          <a:prstGeom prst="rect">
            <a:avLst/>
          </a:prstGeom>
          <a:noFill/>
        </p:spPr>
        <p:txBody>
          <a:bodyPr vert="horz" wrap="square" rtlCol="0">
            <a:spAutoFit/>
          </a:bodyPr>
          <a:lstStyle/>
          <a:p>
            <a:r>
              <a:rPr lang="en-US" altLang="zh-TW" sz="2400" dirty="0" smtClean="0">
                <a:latin typeface="微軟正黑體" panose="020B0604030504040204" pitchFamily="34" charset="-120"/>
                <a:ea typeface="微軟正黑體" panose="020B0604030504040204" pitchFamily="34" charset="-120"/>
              </a:rPr>
              <a:t>4/11</a:t>
            </a:r>
            <a:endParaRPr lang="zh-TW" altLang="en-US" sz="2400" dirty="0">
              <a:latin typeface="微軟正黑體" panose="020B0604030504040204" pitchFamily="34" charset="-120"/>
              <a:ea typeface="微軟正黑體" panose="020B0604030504040204" pitchFamily="34" charset="-120"/>
            </a:endParaRPr>
          </a:p>
        </p:txBody>
      </p:sp>
      <p:pic>
        <p:nvPicPr>
          <p:cNvPr id="14" name="Picture 3"/>
          <p:cNvPicPr>
            <a:picLocks noChangeAspect="1" noChangeArrowheads="1"/>
          </p:cNvPicPr>
          <p:nvPr/>
        </p:nvPicPr>
        <p:blipFill>
          <a:blip r:embed="rId4" cstate="print">
            <a:lum contrast="-20000"/>
            <a:extLst>
              <a:ext uri="{28A0092B-C50C-407E-A947-70E740481C1C}">
                <a14:useLocalDpi xmlns:a14="http://schemas.microsoft.com/office/drawing/2010/main" val="0"/>
              </a:ext>
            </a:extLst>
          </a:blip>
          <a:srcRect/>
          <a:stretch>
            <a:fillRect/>
          </a:stretch>
        </p:blipFill>
        <p:spPr bwMode="auto">
          <a:xfrm>
            <a:off x="10344421" y="92539"/>
            <a:ext cx="1594307" cy="1183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內容版面配置區 2"/>
          <p:cNvSpPr txBox="1">
            <a:spLocks/>
          </p:cNvSpPr>
          <p:nvPr/>
        </p:nvSpPr>
        <p:spPr>
          <a:xfrm>
            <a:off x="1880509" y="2135764"/>
            <a:ext cx="9807699" cy="3869620"/>
          </a:xfrm>
          <a:prstGeom prst="rect">
            <a:avLst/>
          </a:prstGeom>
        </p:spPr>
        <p:txBody>
          <a:bodyPr/>
          <a:lst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a:lstStyle>
          <a:p>
            <a:r>
              <a:rPr lang="zh-TW" altLang="en-US" b="1" kern="0" dirty="0">
                <a:latin typeface="微軟正黑體" pitchFamily="34" charset="-120"/>
                <a:ea typeface="微軟正黑體" pitchFamily="34" charset="-120"/>
              </a:rPr>
              <a:t>合作對象</a:t>
            </a:r>
          </a:p>
          <a:p>
            <a:pPr indent="19050">
              <a:buFontTx/>
              <a:buNone/>
            </a:pPr>
            <a:r>
              <a:rPr lang="zh-TW" altLang="en-US" sz="2600" kern="0" dirty="0">
                <a:latin typeface="微軟正黑體" pitchFamily="34" charset="-120"/>
                <a:ea typeface="微軟正黑體" pitchFamily="34" charset="-120"/>
              </a:rPr>
              <a:t>各計畫應至少有一家企業參與，與學校合作參與本計畫之企業或法人應具有一定規模以上之研發能量，且</a:t>
            </a:r>
            <a:r>
              <a:rPr lang="zh-TW" altLang="en-US" sz="2600" u="sng" kern="0" dirty="0">
                <a:solidFill>
                  <a:srgbClr val="FF0000"/>
                </a:solidFill>
                <a:latin typeface="微軟正黑體" pitchFamily="34" charset="-120"/>
                <a:ea typeface="微軟正黑體" pitchFamily="34" charset="-120"/>
              </a:rPr>
              <a:t>不得為學校之附屬單位</a:t>
            </a:r>
            <a:r>
              <a:rPr lang="zh-TW" altLang="en-US" sz="2600" kern="0" dirty="0">
                <a:latin typeface="微軟正黑體" pitchFamily="34" charset="-120"/>
                <a:ea typeface="微軟正黑體" pitchFamily="34" charset="-120"/>
              </a:rPr>
              <a:t>；學校並應與合作企業或法人簽訂合作契約</a:t>
            </a:r>
            <a:r>
              <a:rPr lang="zh-TW" altLang="en-US" sz="2600" kern="0" dirty="0" smtClean="0">
                <a:latin typeface="微軟正黑體" pitchFamily="34" charset="-120"/>
                <a:ea typeface="微軟正黑體" pitchFamily="34" charset="-120"/>
              </a:rPr>
              <a:t>。</a:t>
            </a:r>
            <a:r>
              <a:rPr lang="en-US" altLang="zh-TW" sz="2600" kern="0" dirty="0" smtClean="0">
                <a:latin typeface="微軟正黑體" pitchFamily="34" charset="-120"/>
                <a:ea typeface="微軟正黑體" pitchFamily="34" charset="-120"/>
              </a:rPr>
              <a:t/>
            </a:r>
            <a:br>
              <a:rPr lang="en-US" altLang="zh-TW" sz="2600" kern="0" dirty="0" smtClean="0">
                <a:latin typeface="微軟正黑體" pitchFamily="34" charset="-120"/>
                <a:ea typeface="微軟正黑體" pitchFamily="34" charset="-120"/>
              </a:rPr>
            </a:br>
            <a:endParaRPr lang="zh-TW" altLang="en-US" sz="2600" kern="0" dirty="0" smtClean="0">
              <a:latin typeface="微軟正黑體" pitchFamily="34" charset="-120"/>
              <a:ea typeface="微軟正黑體" pitchFamily="34" charset="-120"/>
            </a:endParaRPr>
          </a:p>
          <a:p>
            <a:r>
              <a:rPr lang="zh-TW" altLang="en-US" b="1" kern="0" dirty="0" smtClean="0">
                <a:latin typeface="微軟正黑體" pitchFamily="34" charset="-120"/>
                <a:ea typeface="微軟正黑體" pitchFamily="34" charset="-120"/>
              </a:rPr>
              <a:t>研發需求</a:t>
            </a:r>
            <a:endParaRPr lang="en-US" altLang="zh-TW" b="1" kern="0" dirty="0" smtClean="0">
              <a:latin typeface="微軟正黑體" pitchFamily="34" charset="-120"/>
              <a:ea typeface="微軟正黑體" pitchFamily="34" charset="-120"/>
            </a:endParaRPr>
          </a:p>
          <a:p>
            <a:pPr marL="0" indent="0">
              <a:buNone/>
            </a:pPr>
            <a:r>
              <a:rPr lang="zh-TW" altLang="en-US" sz="2600" b="1" kern="0" dirty="0" smtClean="0">
                <a:latin typeface="微軟正黑體" pitchFamily="34" charset="-120"/>
                <a:ea typeface="微軟正黑體" pitchFamily="34" charset="-120"/>
              </a:rPr>
              <a:t>    </a:t>
            </a:r>
            <a:r>
              <a:rPr lang="zh-TW" altLang="en-US" sz="2600" b="0" kern="0" dirty="0" smtClean="0">
                <a:latin typeface="微軟正黑體" pitchFamily="34" charset="-120"/>
                <a:ea typeface="微軟正黑體" pitchFamily="34" charset="-120"/>
              </a:rPr>
              <a:t>合作企業或法人單位必須提供相關研究能量之文件，並確有其博</a:t>
            </a:r>
            <a:r>
              <a:rPr lang="en-US" altLang="zh-TW" sz="2600" b="0" kern="0" dirty="0" smtClean="0">
                <a:latin typeface="微軟正黑體" pitchFamily="34" charset="-120"/>
                <a:ea typeface="微軟正黑體" pitchFamily="34" charset="-120"/>
              </a:rPr>
              <a:t/>
            </a:r>
            <a:br>
              <a:rPr lang="en-US" altLang="zh-TW" sz="2600" b="0" kern="0" dirty="0" smtClean="0">
                <a:latin typeface="微軟正黑體" pitchFamily="34" charset="-120"/>
                <a:ea typeface="微軟正黑體" pitchFamily="34" charset="-120"/>
              </a:rPr>
            </a:br>
            <a:r>
              <a:rPr lang="zh-TW" altLang="en-US" sz="2600" b="0" kern="0" dirty="0" smtClean="0">
                <a:latin typeface="微軟正黑體" pitchFamily="34" charset="-120"/>
                <a:ea typeface="微軟正黑體" pitchFamily="34" charset="-120"/>
              </a:rPr>
              <a:t>    士級研發人才之需求</a:t>
            </a:r>
            <a:r>
              <a:rPr lang="en-US" altLang="zh-TW" sz="2600" b="0" kern="0" dirty="0" smtClean="0">
                <a:latin typeface="微軟正黑體" pitchFamily="34" charset="-120"/>
                <a:ea typeface="微軟正黑體" pitchFamily="34" charset="-120"/>
              </a:rPr>
              <a:t/>
            </a:r>
            <a:br>
              <a:rPr lang="en-US" altLang="zh-TW" sz="2600" b="0" kern="0" dirty="0" smtClean="0">
                <a:latin typeface="微軟正黑體" pitchFamily="34" charset="-120"/>
                <a:ea typeface="微軟正黑體" pitchFamily="34" charset="-120"/>
              </a:rPr>
            </a:br>
            <a:endParaRPr lang="en-US" altLang="zh-TW" sz="2600" b="1" kern="0" dirty="0" smtClean="0">
              <a:latin typeface="微軟正黑體" pitchFamily="34" charset="-120"/>
              <a:ea typeface="微軟正黑體" pitchFamily="34" charset="-120"/>
            </a:endParaRPr>
          </a:p>
        </p:txBody>
      </p:sp>
      <p:sp>
        <p:nvSpPr>
          <p:cNvPr id="11" name="圓角矩形 10"/>
          <p:cNvSpPr/>
          <p:nvPr/>
        </p:nvSpPr>
        <p:spPr>
          <a:xfrm>
            <a:off x="10282544" y="1737811"/>
            <a:ext cx="1656184" cy="792088"/>
          </a:xfrm>
          <a:prstGeom prst="roundRect">
            <a:avLst/>
          </a:prstGeom>
          <a:solidFill>
            <a:schemeClr val="accent3"/>
          </a:solidFill>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55347" tIns="155347" rIns="155347" bIns="155347" numCol="1" spcCol="1270" rtlCol="0" anchor="t" anchorCtr="0">
            <a:noAutofit/>
          </a:bodyPr>
          <a:lstStyle/>
          <a:p>
            <a:pPr marL="355600" indent="-355600" algn="ctr" defTabSz="1066800">
              <a:lnSpc>
                <a:spcPct val="90000"/>
              </a:lnSpc>
              <a:spcBef>
                <a:spcPct val="0"/>
              </a:spcBef>
              <a:spcAft>
                <a:spcPct val="35000"/>
              </a:spcAft>
            </a:pPr>
            <a:endParaRPr lang="zh-TW" altLang="en-US" sz="2400" b="1" kern="1200" dirty="0" smtClean="0">
              <a:latin typeface="微軟正黑體" panose="020B0604030504040204" pitchFamily="34" charset="-120"/>
              <a:ea typeface="微軟正黑體" panose="020B0604030504040204" pitchFamily="34" charset="-120"/>
            </a:endParaRPr>
          </a:p>
        </p:txBody>
      </p:sp>
      <p:sp>
        <p:nvSpPr>
          <p:cNvPr id="12" name="文字方塊 11"/>
          <p:cNvSpPr txBox="1"/>
          <p:nvPr/>
        </p:nvSpPr>
        <p:spPr>
          <a:xfrm>
            <a:off x="10426560" y="1887633"/>
            <a:ext cx="1368152" cy="492443"/>
          </a:xfrm>
          <a:prstGeom prst="rect">
            <a:avLst/>
          </a:prstGeom>
          <a:noFill/>
        </p:spPr>
        <p:txBody>
          <a:bodyPr wrap="square" rtlCol="0">
            <a:spAutoFit/>
          </a:bodyPr>
          <a:lstStyle/>
          <a:p>
            <a:pPr algn="ctr"/>
            <a:r>
              <a:rPr lang="zh-TW" altLang="en-US" sz="2600" dirty="0" smtClean="0">
                <a:solidFill>
                  <a:schemeClr val="bg1"/>
                </a:solidFill>
                <a:latin typeface="微軟正黑體" panose="020B0604030504040204" pitchFamily="34" charset="-120"/>
                <a:ea typeface="微軟正黑體" panose="020B0604030504040204" pitchFamily="34" charset="-120"/>
              </a:rPr>
              <a:t>產業端</a:t>
            </a:r>
            <a:endParaRPr lang="zh-TW" altLang="en-US" sz="2600" dirty="0">
              <a:solidFill>
                <a:schemeClr val="bg1"/>
              </a:solidFill>
              <a:latin typeface="微軟正黑體" panose="020B0604030504040204" pitchFamily="34" charset="-120"/>
              <a:ea typeface="微軟正黑體" panose="020B0604030504040204" pitchFamily="34" charset="-120"/>
            </a:endParaRPr>
          </a:p>
        </p:txBody>
      </p:sp>
      <p:graphicFrame>
        <p:nvGraphicFramePr>
          <p:cNvPr id="13" name="資料庫圖表 12"/>
          <p:cNvGraphicFramePr/>
          <p:nvPr>
            <p:extLst>
              <p:ext uri="{D42A27DB-BD31-4B8C-83A1-F6EECF244321}">
                <p14:modId xmlns:p14="http://schemas.microsoft.com/office/powerpoint/2010/main" val="3460871659"/>
              </p:ext>
            </p:extLst>
          </p:nvPr>
        </p:nvGraphicFramePr>
        <p:xfrm>
          <a:off x="3972328" y="239003"/>
          <a:ext cx="3726985" cy="103608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3" name="投影片編號版面配置區 2"/>
          <p:cNvSpPr>
            <a:spLocks noGrp="1"/>
          </p:cNvSpPr>
          <p:nvPr>
            <p:ph type="sldNum" sz="quarter" idx="12"/>
          </p:nvPr>
        </p:nvSpPr>
        <p:spPr/>
        <p:txBody>
          <a:bodyPr/>
          <a:lstStyle/>
          <a:p>
            <a:fld id="{D57F1E4F-1CFF-5643-939E-217C01CDF565}" type="slidenum">
              <a:rPr lang="en-US" smtClean="0"/>
              <a:pPr/>
              <a:t>8</a:t>
            </a:fld>
            <a:endParaRPr lang="en-US" dirty="0"/>
          </a:p>
        </p:txBody>
      </p:sp>
    </p:spTree>
    <p:extLst>
      <p:ext uri="{BB962C8B-B14F-4D97-AF65-F5344CB8AC3E}">
        <p14:creationId xmlns:p14="http://schemas.microsoft.com/office/powerpoint/2010/main" val="34995211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1705732" y="416529"/>
            <a:ext cx="2223717" cy="864096"/>
          </a:xfrm>
        </p:spPr>
        <p:txBody>
          <a:bodyPr/>
          <a:lstStyle/>
          <a:p>
            <a:r>
              <a:rPr lang="zh-TW" altLang="en-US" sz="4000" b="1" dirty="0" smtClean="0">
                <a:latin typeface="微軟正黑體" panose="020B0604030504040204" pitchFamily="34" charset="-120"/>
                <a:ea typeface="微軟正黑體" panose="020B0604030504040204" pitchFamily="34" charset="-120"/>
              </a:rPr>
              <a:t>辦理模式</a:t>
            </a:r>
            <a:endParaRPr lang="ja-JP" altLang="en-US" sz="4000" b="1" dirty="0">
              <a:latin typeface="微軟正黑體" panose="020B0604030504040204" pitchFamily="34" charset="-120"/>
              <a:ea typeface="微軟正黑體" panose="020B0604030504040204" pitchFamily="34" charset="-120"/>
            </a:endParaRPr>
          </a:p>
        </p:txBody>
      </p:sp>
      <p:cxnSp>
        <p:nvCxnSpPr>
          <p:cNvPr id="6" name="直線接點 5"/>
          <p:cNvCxnSpPr/>
          <p:nvPr/>
        </p:nvCxnSpPr>
        <p:spPr>
          <a:xfrm>
            <a:off x="1705732" y="1276147"/>
            <a:ext cx="10157254" cy="0"/>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8" name="Picture 17" descr="教育部logo"/>
          <p:cNvPicPr>
            <a:picLocks noChangeAspect="1" noChangeArrowheads="1"/>
          </p:cNvPicPr>
          <p:nvPr/>
        </p:nvPicPr>
        <p:blipFill>
          <a:blip r:embed="rId3" cstate="print">
            <a:clrChange>
              <a:clrFrom>
                <a:srgbClr val="FFFFFF"/>
              </a:clrFrom>
              <a:clrTo>
                <a:srgbClr val="FFFFFF">
                  <a:alpha val="0"/>
                </a:srgbClr>
              </a:clrTo>
            </a:clrChange>
            <a:lum bright="-10000"/>
            <a:extLst>
              <a:ext uri="{28A0092B-C50C-407E-A947-70E740481C1C}">
                <a14:useLocalDpi xmlns:a14="http://schemas.microsoft.com/office/drawing/2010/main" val="0"/>
              </a:ext>
            </a:extLst>
          </a:blip>
          <a:srcRect/>
          <a:stretch>
            <a:fillRect/>
          </a:stretch>
        </p:blipFill>
        <p:spPr bwMode="auto">
          <a:xfrm>
            <a:off x="512653" y="296744"/>
            <a:ext cx="1193079" cy="110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字方塊 1"/>
          <p:cNvSpPr txBox="1"/>
          <p:nvPr/>
        </p:nvSpPr>
        <p:spPr>
          <a:xfrm>
            <a:off x="9475991" y="814482"/>
            <a:ext cx="868431" cy="461665"/>
          </a:xfrm>
          <a:prstGeom prst="rect">
            <a:avLst/>
          </a:prstGeom>
          <a:noFill/>
        </p:spPr>
        <p:txBody>
          <a:bodyPr vert="horz" wrap="square" rtlCol="0">
            <a:spAutoFit/>
          </a:bodyPr>
          <a:lstStyle/>
          <a:p>
            <a:r>
              <a:rPr lang="en-US" altLang="zh-TW" sz="2400" dirty="0" smtClean="0">
                <a:latin typeface="微軟正黑體" panose="020B0604030504040204" pitchFamily="34" charset="-120"/>
                <a:ea typeface="微軟正黑體" panose="020B0604030504040204" pitchFamily="34" charset="-120"/>
              </a:rPr>
              <a:t>5/11</a:t>
            </a:r>
            <a:endParaRPr lang="zh-TW" altLang="en-US" sz="2400" dirty="0">
              <a:latin typeface="微軟正黑體" panose="020B0604030504040204" pitchFamily="34" charset="-120"/>
              <a:ea typeface="微軟正黑體" panose="020B0604030504040204" pitchFamily="34" charset="-120"/>
            </a:endParaRPr>
          </a:p>
        </p:txBody>
      </p:sp>
      <p:pic>
        <p:nvPicPr>
          <p:cNvPr id="14" name="Picture 3"/>
          <p:cNvPicPr>
            <a:picLocks noChangeAspect="1" noChangeArrowheads="1"/>
          </p:cNvPicPr>
          <p:nvPr/>
        </p:nvPicPr>
        <p:blipFill>
          <a:blip r:embed="rId4" cstate="print">
            <a:lum contrast="-20000"/>
            <a:extLst>
              <a:ext uri="{28A0092B-C50C-407E-A947-70E740481C1C}">
                <a14:useLocalDpi xmlns:a14="http://schemas.microsoft.com/office/drawing/2010/main" val="0"/>
              </a:ext>
            </a:extLst>
          </a:blip>
          <a:srcRect/>
          <a:stretch>
            <a:fillRect/>
          </a:stretch>
        </p:blipFill>
        <p:spPr bwMode="auto">
          <a:xfrm>
            <a:off x="10344421" y="92539"/>
            <a:ext cx="1594307" cy="1183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橢圓 27"/>
          <p:cNvSpPr/>
          <p:nvPr/>
        </p:nvSpPr>
        <p:spPr>
          <a:xfrm>
            <a:off x="2020187" y="1899408"/>
            <a:ext cx="2664296" cy="1296144"/>
          </a:xfrm>
          <a:prstGeom prst="ellipse">
            <a:avLst/>
          </a:prstGeom>
        </p:spPr>
        <p:style>
          <a:lnRef idx="0">
            <a:schemeClr val="accent2"/>
          </a:lnRef>
          <a:fillRef idx="3">
            <a:schemeClr val="accent2"/>
          </a:fillRef>
          <a:effectRef idx="3">
            <a:schemeClr val="accent2"/>
          </a:effectRef>
          <a:fontRef idx="minor">
            <a:schemeClr val="lt1"/>
          </a:fontRef>
        </p:style>
        <p:txBody>
          <a:bodyPr spcFirstLastPara="0" vert="horz" wrap="square" lIns="155347" tIns="155347" rIns="155347" bIns="155347" numCol="1" spcCol="1270" rtlCol="0" anchor="t" anchorCtr="0">
            <a:noAutofit/>
          </a:bodyPr>
          <a:lstStyle/>
          <a:p>
            <a:pPr marL="355632" indent="-355632" algn="ctr" defTabSz="1066895">
              <a:lnSpc>
                <a:spcPct val="90000"/>
              </a:lnSpc>
              <a:spcAft>
                <a:spcPct val="35000"/>
              </a:spcAft>
            </a:pPr>
            <a:endParaRPr lang="zh-TW" altLang="en-US" sz="2400" dirty="0">
              <a:latin typeface="微軟正黑體" panose="020B0604030504040204" pitchFamily="34" charset="-120"/>
              <a:ea typeface="微軟正黑體" panose="020B0604030504040204" pitchFamily="34" charset="-120"/>
            </a:endParaRPr>
          </a:p>
        </p:txBody>
      </p:sp>
      <p:sp>
        <p:nvSpPr>
          <p:cNvPr id="29" name="文字方塊 28"/>
          <p:cNvSpPr txBox="1"/>
          <p:nvPr/>
        </p:nvSpPr>
        <p:spPr>
          <a:xfrm>
            <a:off x="2374703" y="2144757"/>
            <a:ext cx="2093756" cy="830997"/>
          </a:xfrm>
          <a:prstGeom prst="rect">
            <a:avLst/>
          </a:prstGeom>
          <a:noFill/>
        </p:spPr>
        <p:txBody>
          <a:bodyPr wrap="square" rtlCol="0">
            <a:spAutoFit/>
          </a:bodyPr>
          <a:lstStyle/>
          <a:p>
            <a:pPr algn="ctr"/>
            <a:r>
              <a:rPr lang="zh-TW" altLang="zh-TW" sz="2400" dirty="0">
                <a:solidFill>
                  <a:schemeClr val="bg1"/>
                </a:solidFill>
                <a:latin typeface="微軟正黑體" panose="020B0604030504040204" pitchFamily="34" charset="-120"/>
                <a:ea typeface="微軟正黑體" panose="020B0604030504040204" pitchFamily="34" charset="-120"/>
              </a:rPr>
              <a:t>碩</a:t>
            </a:r>
            <a:r>
              <a:rPr lang="zh-TW" altLang="zh-TW" sz="2400" dirty="0" smtClean="0">
                <a:solidFill>
                  <a:schemeClr val="bg1"/>
                </a:solidFill>
                <a:latin typeface="微軟正黑體" panose="020B0604030504040204" pitchFamily="34" charset="-120"/>
                <a:ea typeface="微軟正黑體" panose="020B0604030504040204" pitchFamily="34" charset="-120"/>
              </a:rPr>
              <a:t>博</a:t>
            </a:r>
            <a:r>
              <a:rPr lang="zh-TW" altLang="en-US" sz="2400" dirty="0" smtClean="0">
                <a:solidFill>
                  <a:schemeClr val="bg1"/>
                </a:solidFill>
                <a:latin typeface="微軟正黑體" panose="020B0604030504040204" pitchFamily="34" charset="-120"/>
                <a:ea typeface="微軟正黑體" panose="020B0604030504040204" pitchFamily="34" charset="-120"/>
              </a:rPr>
              <a:t>士</a:t>
            </a:r>
            <a:r>
              <a:rPr lang="zh-TW" altLang="zh-TW" sz="2400" dirty="0" smtClean="0">
                <a:solidFill>
                  <a:schemeClr val="bg1"/>
                </a:solidFill>
                <a:latin typeface="微軟正黑體" panose="020B0604030504040204" pitchFamily="34" charset="-120"/>
                <a:ea typeface="微軟正黑體" panose="020B0604030504040204" pitchFamily="34" charset="-120"/>
              </a:rPr>
              <a:t>五年一貫</a:t>
            </a:r>
            <a:r>
              <a:rPr lang="zh-TW" altLang="en-US" sz="2400" dirty="0" smtClean="0">
                <a:solidFill>
                  <a:schemeClr val="bg1"/>
                </a:solidFill>
                <a:latin typeface="微軟正黑體" panose="020B0604030504040204" pitchFamily="34" charset="-120"/>
                <a:ea typeface="微軟正黑體" panose="020B0604030504040204" pitchFamily="34" charset="-120"/>
              </a:rPr>
              <a:t>培</a:t>
            </a:r>
            <a:r>
              <a:rPr lang="zh-TW" altLang="en-US" sz="2400" dirty="0">
                <a:solidFill>
                  <a:schemeClr val="bg1"/>
                </a:solidFill>
                <a:latin typeface="微軟正黑體" panose="020B0604030504040204" pitchFamily="34" charset="-120"/>
                <a:ea typeface="微軟正黑體" panose="020B0604030504040204" pitchFamily="34" charset="-120"/>
              </a:rPr>
              <a:t>育</a:t>
            </a:r>
            <a:r>
              <a:rPr lang="zh-TW" altLang="zh-TW" sz="2400" dirty="0" smtClean="0">
                <a:solidFill>
                  <a:schemeClr val="bg1"/>
                </a:solidFill>
                <a:latin typeface="微軟正黑體" panose="020B0604030504040204" pitchFamily="34" charset="-120"/>
                <a:ea typeface="微軟正黑體" panose="020B0604030504040204" pitchFamily="34" charset="-120"/>
              </a:rPr>
              <a:t>模式</a:t>
            </a:r>
            <a:endParaRPr lang="zh-TW" altLang="en-US" sz="2400" dirty="0">
              <a:solidFill>
                <a:schemeClr val="bg1"/>
              </a:solidFill>
              <a:latin typeface="微軟正黑體" panose="020B0604030504040204" pitchFamily="34" charset="-120"/>
              <a:ea typeface="微軟正黑體" panose="020B0604030504040204" pitchFamily="34" charset="-120"/>
            </a:endParaRPr>
          </a:p>
        </p:txBody>
      </p:sp>
      <p:sp>
        <p:nvSpPr>
          <p:cNvPr id="30" name="橢圓 29"/>
          <p:cNvSpPr/>
          <p:nvPr/>
        </p:nvSpPr>
        <p:spPr>
          <a:xfrm>
            <a:off x="5304086" y="1915155"/>
            <a:ext cx="2664296" cy="1296144"/>
          </a:xfrm>
          <a:prstGeom prst="ellipse">
            <a:avLst/>
          </a:prstGeom>
        </p:spPr>
        <p:style>
          <a:lnRef idx="0">
            <a:schemeClr val="accent6"/>
          </a:lnRef>
          <a:fillRef idx="3">
            <a:schemeClr val="accent6"/>
          </a:fillRef>
          <a:effectRef idx="3">
            <a:schemeClr val="accent6"/>
          </a:effectRef>
          <a:fontRef idx="minor">
            <a:schemeClr val="lt1"/>
          </a:fontRef>
        </p:style>
        <p:txBody>
          <a:bodyPr spcFirstLastPara="0" vert="horz" wrap="square" lIns="155347" tIns="155347" rIns="155347" bIns="155347" numCol="1" spcCol="1270" rtlCol="0" anchor="t" anchorCtr="0">
            <a:noAutofit/>
          </a:bodyPr>
          <a:lstStyle/>
          <a:p>
            <a:pPr marL="355600" indent="-355600" algn="ctr" defTabSz="1066800">
              <a:lnSpc>
                <a:spcPct val="90000"/>
              </a:lnSpc>
              <a:spcBef>
                <a:spcPct val="0"/>
              </a:spcBef>
              <a:spcAft>
                <a:spcPct val="35000"/>
              </a:spcAft>
            </a:pPr>
            <a:endParaRPr lang="zh-TW" altLang="en-US" sz="2400" b="1" kern="1200" dirty="0" smtClean="0">
              <a:latin typeface="微軟正黑體" panose="020B0604030504040204" pitchFamily="34" charset="-120"/>
              <a:ea typeface="微軟正黑體" panose="020B0604030504040204" pitchFamily="34" charset="-120"/>
            </a:endParaRPr>
          </a:p>
        </p:txBody>
      </p:sp>
      <p:sp>
        <p:nvSpPr>
          <p:cNvPr id="31" name="文字方塊 30"/>
          <p:cNvSpPr txBox="1"/>
          <p:nvPr/>
        </p:nvSpPr>
        <p:spPr>
          <a:xfrm>
            <a:off x="5589356" y="2144757"/>
            <a:ext cx="2093756" cy="830997"/>
          </a:xfrm>
          <a:prstGeom prst="rect">
            <a:avLst/>
          </a:prstGeom>
          <a:noFill/>
        </p:spPr>
        <p:txBody>
          <a:bodyPr wrap="square" rtlCol="0">
            <a:spAutoFit/>
          </a:bodyPr>
          <a:lstStyle/>
          <a:p>
            <a:pPr algn="ctr"/>
            <a:r>
              <a:rPr lang="zh-TW" altLang="zh-TW" sz="2400" dirty="0">
                <a:solidFill>
                  <a:schemeClr val="bg1"/>
                </a:solidFill>
                <a:latin typeface="微軟正黑體" panose="020B0604030504040204" pitchFamily="34" charset="-120"/>
                <a:ea typeface="微軟正黑體" panose="020B0604030504040204" pitchFamily="34" charset="-120"/>
              </a:rPr>
              <a:t>博士四年</a:t>
            </a:r>
            <a:r>
              <a:rPr lang="zh-TW" altLang="zh-TW" sz="2400" dirty="0" smtClean="0">
                <a:solidFill>
                  <a:schemeClr val="bg1"/>
                </a:solidFill>
                <a:latin typeface="微軟正黑體" panose="020B0604030504040204" pitchFamily="34" charset="-120"/>
                <a:ea typeface="微軟正黑體" panose="020B0604030504040204" pitchFamily="34" charset="-120"/>
              </a:rPr>
              <a:t>研發</a:t>
            </a:r>
            <a:r>
              <a:rPr lang="zh-TW" altLang="en-US" sz="2400" dirty="0" smtClean="0">
                <a:solidFill>
                  <a:schemeClr val="bg1"/>
                </a:solidFill>
                <a:latin typeface="微軟正黑體" panose="020B0604030504040204" pitchFamily="34" charset="-120"/>
                <a:ea typeface="微軟正黑體" panose="020B0604030504040204" pitchFamily="34" charset="-120"/>
              </a:rPr>
              <a:t>培育</a:t>
            </a:r>
            <a:r>
              <a:rPr lang="zh-TW" altLang="zh-TW" sz="2400" dirty="0" smtClean="0">
                <a:solidFill>
                  <a:schemeClr val="bg1"/>
                </a:solidFill>
                <a:latin typeface="微軟正黑體" panose="020B0604030504040204" pitchFamily="34" charset="-120"/>
                <a:ea typeface="微軟正黑體" panose="020B0604030504040204" pitchFamily="34" charset="-120"/>
              </a:rPr>
              <a:t>模式</a:t>
            </a:r>
            <a:endParaRPr lang="zh-TW" altLang="en-US" sz="2400" dirty="0">
              <a:solidFill>
                <a:schemeClr val="bg1"/>
              </a:solidFill>
              <a:latin typeface="微軟正黑體" panose="020B0604030504040204" pitchFamily="34" charset="-120"/>
              <a:ea typeface="微軟正黑體" panose="020B0604030504040204" pitchFamily="34" charset="-120"/>
            </a:endParaRPr>
          </a:p>
        </p:txBody>
      </p:sp>
      <p:sp>
        <p:nvSpPr>
          <p:cNvPr id="32" name="文字方塊 31"/>
          <p:cNvSpPr txBox="1"/>
          <p:nvPr/>
        </p:nvSpPr>
        <p:spPr>
          <a:xfrm>
            <a:off x="2020187" y="3575645"/>
            <a:ext cx="2662034" cy="2585323"/>
          </a:xfrm>
          <a:prstGeom prst="rect">
            <a:avLst/>
          </a:prstGeom>
          <a:noFill/>
        </p:spPr>
        <p:txBody>
          <a:bodyPr wrap="square" rtlCol="0">
            <a:spAutoFit/>
          </a:bodyPr>
          <a:lstStyle/>
          <a:p>
            <a:r>
              <a:rPr lang="en-US" altLang="zh-TW" dirty="0" smtClean="0">
                <a:latin typeface="微軟正黑體" panose="020B0604030504040204" pitchFamily="34" charset="-120"/>
                <a:ea typeface="微軟正黑體" panose="020B0604030504040204" pitchFamily="34" charset="-120"/>
              </a:rPr>
              <a:t>1</a:t>
            </a:r>
            <a:r>
              <a:rPr lang="zh-TW" altLang="en-US" dirty="0" smtClean="0">
                <a:latin typeface="微軟正黑體" panose="020B0604030504040204" pitchFamily="34" charset="-120"/>
                <a:ea typeface="微軟正黑體" panose="020B0604030504040204" pitchFamily="34" charset="-120"/>
              </a:rPr>
              <a:t>、招收碩士生</a:t>
            </a:r>
            <a:endParaRPr lang="en-US" altLang="zh-TW" dirty="0" smtClean="0">
              <a:latin typeface="微軟正黑體" panose="020B0604030504040204" pitchFamily="34" charset="-120"/>
              <a:ea typeface="微軟正黑體" panose="020B0604030504040204" pitchFamily="34" charset="-120"/>
            </a:endParaRPr>
          </a:p>
          <a:p>
            <a:pPr marL="355600" indent="-355600"/>
            <a:r>
              <a:rPr lang="en-US" altLang="zh-TW" dirty="0" smtClean="0">
                <a:latin typeface="微軟正黑體" panose="020B0604030504040204" pitchFamily="34" charset="-120"/>
                <a:ea typeface="微軟正黑體" panose="020B0604030504040204" pitchFamily="34" charset="-120"/>
              </a:rPr>
              <a:t>2</a:t>
            </a:r>
            <a:r>
              <a:rPr lang="zh-TW" altLang="en-US" dirty="0" smtClean="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參</a:t>
            </a:r>
            <a:r>
              <a:rPr lang="zh-TW" altLang="en-US" dirty="0" smtClean="0">
                <a:latin typeface="微軟正黑體" panose="020B0604030504040204" pitchFamily="34" charset="-120"/>
                <a:ea typeface="微軟正黑體" panose="020B0604030504040204" pitchFamily="34" charset="-120"/>
              </a:rPr>
              <a:t>與</a:t>
            </a:r>
            <a:r>
              <a:rPr lang="zh-TW" altLang="en-US" dirty="0">
                <a:latin typeface="微軟正黑體" panose="020B0604030504040204" pitchFamily="34" charset="-120"/>
                <a:ea typeface="微軟正黑體" panose="020B0604030504040204" pitchFamily="34" charset="-120"/>
              </a:rPr>
              <a:t>計畫</a:t>
            </a:r>
            <a:r>
              <a:rPr lang="zh-TW" altLang="en-US" dirty="0" smtClean="0">
                <a:latin typeface="微軟正黑體" panose="020B0604030504040204" pitchFamily="34" charset="-120"/>
                <a:ea typeface="微軟正黑體" panose="020B0604030504040204" pitchFamily="34" charset="-120"/>
              </a:rPr>
              <a:t>修</a:t>
            </a:r>
            <a:r>
              <a:rPr lang="zh-TW" altLang="en-US" dirty="0">
                <a:latin typeface="微軟正黑體" panose="020B0604030504040204" pitchFamily="34" charset="-120"/>
                <a:ea typeface="微軟正黑體" panose="020B0604030504040204" pitchFamily="34" charset="-120"/>
              </a:rPr>
              <a:t>課一年後逕讀</a:t>
            </a:r>
            <a:r>
              <a:rPr lang="zh-TW" altLang="en-US" dirty="0" smtClean="0">
                <a:latin typeface="微軟正黑體" panose="020B0604030504040204" pitchFamily="34" charset="-120"/>
                <a:ea typeface="微軟正黑體" panose="020B0604030504040204" pitchFamily="34" charset="-120"/>
              </a:rPr>
              <a:t>博士</a:t>
            </a:r>
            <a:endParaRPr lang="en-US" altLang="zh-TW" dirty="0" smtClean="0">
              <a:latin typeface="微軟正黑體" panose="020B0604030504040204" pitchFamily="34" charset="-120"/>
              <a:ea typeface="微軟正黑體" panose="020B0604030504040204" pitchFamily="34" charset="-120"/>
            </a:endParaRPr>
          </a:p>
          <a:p>
            <a:pPr marL="355600" indent="-355600"/>
            <a:r>
              <a:rPr lang="en-US" altLang="zh-TW" dirty="0" smtClean="0">
                <a:latin typeface="微軟正黑體" panose="020B0604030504040204" pitchFamily="34" charset="-120"/>
                <a:ea typeface="微軟正黑體" panose="020B0604030504040204" pitchFamily="34" charset="-120"/>
              </a:rPr>
              <a:t>3</a:t>
            </a:r>
            <a:r>
              <a:rPr lang="zh-TW" altLang="en-US" dirty="0" smtClean="0">
                <a:latin typeface="微軟正黑體" panose="020B0604030504040204" pitchFamily="34" charset="-120"/>
                <a:ea typeface="微軟正黑體" panose="020B0604030504040204" pitchFamily="34" charset="-120"/>
              </a:rPr>
              <a:t>、博士班期間，二年於</a:t>
            </a:r>
            <a:r>
              <a:rPr lang="zh-TW" altLang="en-US" dirty="0">
                <a:latin typeface="微軟正黑體" panose="020B0604030504040204" pitchFamily="34" charset="-120"/>
                <a:ea typeface="微軟正黑體" panose="020B0604030504040204" pitchFamily="34" charset="-120"/>
              </a:rPr>
              <a:t>學校修課</a:t>
            </a:r>
            <a:r>
              <a:rPr lang="zh-TW" altLang="en-US" dirty="0" smtClean="0">
                <a:latin typeface="微軟正黑體" panose="020B0604030504040204" pitchFamily="34" charset="-120"/>
                <a:ea typeface="微軟正黑體" panose="020B0604030504040204" pitchFamily="34" charset="-120"/>
              </a:rPr>
              <a:t>，二年於</a:t>
            </a:r>
            <a:r>
              <a:rPr lang="zh-TW" altLang="en-US" dirty="0">
                <a:latin typeface="微軟正黑體" panose="020B0604030504040204" pitchFamily="34" charset="-120"/>
                <a:ea typeface="微軟正黑體" panose="020B0604030504040204" pitchFamily="34" charset="-120"/>
              </a:rPr>
              <a:t>產業或法人實作研發並完成論文，共計五年</a:t>
            </a:r>
            <a:r>
              <a:rPr lang="zh-TW" altLang="en-US" dirty="0" smtClean="0">
                <a:latin typeface="微軟正黑體" panose="020B0604030504040204" pitchFamily="34" charset="-120"/>
                <a:ea typeface="微軟正黑體" panose="020B0604030504040204" pitchFamily="34" charset="-120"/>
              </a:rPr>
              <a:t>完成計畫，取得博士學位</a:t>
            </a:r>
            <a:endParaRPr lang="zh-TW" altLang="en-US" dirty="0">
              <a:latin typeface="微軟正黑體" panose="020B0604030504040204" pitchFamily="34" charset="-120"/>
              <a:ea typeface="微軟正黑體" panose="020B0604030504040204" pitchFamily="34" charset="-120"/>
            </a:endParaRPr>
          </a:p>
        </p:txBody>
      </p:sp>
      <p:sp>
        <p:nvSpPr>
          <p:cNvPr id="33" name="文字方塊 32"/>
          <p:cNvSpPr txBox="1"/>
          <p:nvPr/>
        </p:nvSpPr>
        <p:spPr>
          <a:xfrm>
            <a:off x="5304086" y="3575645"/>
            <a:ext cx="2664296" cy="1477328"/>
          </a:xfrm>
          <a:prstGeom prst="rect">
            <a:avLst/>
          </a:prstGeom>
          <a:noFill/>
        </p:spPr>
        <p:txBody>
          <a:bodyPr wrap="square" rtlCol="0">
            <a:spAutoFit/>
          </a:bodyPr>
          <a:lstStyle/>
          <a:p>
            <a:pPr marL="355600" indent="-355600"/>
            <a:r>
              <a:rPr lang="en-US" altLang="zh-TW" dirty="0" smtClean="0">
                <a:latin typeface="微軟正黑體" panose="020B0604030504040204" pitchFamily="34" charset="-120"/>
                <a:ea typeface="微軟正黑體" panose="020B0604030504040204" pitchFamily="34" charset="-120"/>
              </a:rPr>
              <a:t>1</a:t>
            </a:r>
            <a:r>
              <a:rPr lang="zh-TW" altLang="en-US" dirty="0">
                <a:latin typeface="微軟正黑體" panose="020B0604030504040204" pitchFamily="34" charset="-120"/>
                <a:ea typeface="微軟正黑體" panose="020B0604030504040204" pitchFamily="34" charset="-120"/>
              </a:rPr>
              <a:t>、招收博士一年級新生</a:t>
            </a:r>
            <a:r>
              <a:rPr lang="zh-TW" altLang="en-US" dirty="0" smtClean="0">
                <a:latin typeface="微軟正黑體" panose="020B0604030504040204" pitchFamily="34" charset="-120"/>
                <a:ea typeface="微軟正黑體" panose="020B0604030504040204" pitchFamily="34" charset="-120"/>
              </a:rPr>
              <a:t>：二年</a:t>
            </a:r>
            <a:r>
              <a:rPr lang="zh-TW" altLang="en-US" dirty="0">
                <a:latin typeface="微軟正黑體" panose="020B0604030504040204" pitchFamily="34" charset="-120"/>
                <a:ea typeface="微軟正黑體" panose="020B0604030504040204" pitchFamily="34" charset="-120"/>
              </a:rPr>
              <a:t>於學校修課</a:t>
            </a:r>
            <a:r>
              <a:rPr lang="zh-TW" altLang="en-US" dirty="0" smtClean="0">
                <a:latin typeface="微軟正黑體" panose="020B0604030504040204" pitchFamily="34" charset="-120"/>
                <a:ea typeface="微軟正黑體" panose="020B0604030504040204" pitchFamily="34" charset="-120"/>
              </a:rPr>
              <a:t>，二年於</a:t>
            </a:r>
            <a:r>
              <a:rPr lang="zh-TW" altLang="en-US" dirty="0">
                <a:latin typeface="微軟正黑體" panose="020B0604030504040204" pitchFamily="34" charset="-120"/>
                <a:ea typeface="微軟正黑體" panose="020B0604030504040204" pitchFamily="34" charset="-120"/>
              </a:rPr>
              <a:t>產業或法人實作研發並完成論文，</a:t>
            </a:r>
            <a:r>
              <a:rPr lang="zh-TW" altLang="en-US" dirty="0" smtClean="0">
                <a:latin typeface="微軟正黑體" panose="020B0604030504040204" pitchFamily="34" charset="-120"/>
                <a:ea typeface="微軟正黑體" panose="020B0604030504040204" pitchFamily="34" charset="-120"/>
              </a:rPr>
              <a:t>共計四年</a:t>
            </a:r>
            <a:r>
              <a:rPr lang="zh-TW" altLang="en-US" dirty="0">
                <a:latin typeface="微軟正黑體" panose="020B0604030504040204" pitchFamily="34" charset="-120"/>
                <a:ea typeface="微軟正黑體" panose="020B0604030504040204" pitchFamily="34" charset="-120"/>
              </a:rPr>
              <a:t>完成</a:t>
            </a:r>
            <a:r>
              <a:rPr lang="zh-TW" altLang="en-US" dirty="0" smtClean="0">
                <a:latin typeface="微軟正黑體" panose="020B0604030504040204" pitchFamily="34" charset="-120"/>
                <a:ea typeface="微軟正黑體" panose="020B0604030504040204" pitchFamily="34" charset="-120"/>
              </a:rPr>
              <a:t>博士學位</a:t>
            </a:r>
            <a:endParaRPr lang="en-US" altLang="zh-TW" dirty="0" smtClean="0">
              <a:latin typeface="微軟正黑體" panose="020B0604030504040204" pitchFamily="34" charset="-120"/>
              <a:ea typeface="微軟正黑體" panose="020B0604030504040204" pitchFamily="34" charset="-120"/>
            </a:endParaRPr>
          </a:p>
        </p:txBody>
      </p:sp>
      <p:cxnSp>
        <p:nvCxnSpPr>
          <p:cNvPr id="47" name="直線接點 46"/>
          <p:cNvCxnSpPr/>
          <p:nvPr/>
        </p:nvCxnSpPr>
        <p:spPr bwMode="auto">
          <a:xfrm flipV="1">
            <a:off x="1705732" y="3435178"/>
            <a:ext cx="6630960" cy="8638"/>
          </a:xfrm>
          <a:prstGeom prst="line">
            <a:avLst/>
          </a:prstGeom>
          <a:ln w="57150">
            <a:solidFill>
              <a:srgbClr val="00B050"/>
            </a:solidFill>
            <a:headEnd type="none" w="med" len="med"/>
            <a:tailEnd type="none" w="med" len="med"/>
          </a:ln>
          <a:extLst/>
        </p:spPr>
        <p:style>
          <a:lnRef idx="1">
            <a:schemeClr val="accent4"/>
          </a:lnRef>
          <a:fillRef idx="0">
            <a:schemeClr val="accent4"/>
          </a:fillRef>
          <a:effectRef idx="0">
            <a:schemeClr val="accent4"/>
          </a:effectRef>
          <a:fontRef idx="minor">
            <a:schemeClr val="tx1"/>
          </a:fontRef>
        </p:style>
      </p:cxnSp>
      <p:sp>
        <p:nvSpPr>
          <p:cNvPr id="7" name="等腰三角形 6"/>
          <p:cNvSpPr/>
          <p:nvPr/>
        </p:nvSpPr>
        <p:spPr>
          <a:xfrm>
            <a:off x="8971666" y="2245323"/>
            <a:ext cx="411892" cy="314932"/>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0" name="文字方塊 9"/>
          <p:cNvSpPr txBox="1"/>
          <p:nvPr/>
        </p:nvSpPr>
        <p:spPr>
          <a:xfrm>
            <a:off x="9462882" y="1850533"/>
            <a:ext cx="2251323" cy="1200329"/>
          </a:xfrm>
          <a:prstGeom prst="rect">
            <a:avLst/>
          </a:prstGeom>
          <a:noFill/>
          <a:ln>
            <a:solidFill>
              <a:schemeClr val="tx1"/>
            </a:solidFill>
          </a:ln>
        </p:spPr>
        <p:txBody>
          <a:bodyPr wrap="square" rtlCol="0">
            <a:spAutoFit/>
          </a:bodyPr>
          <a:lstStyle/>
          <a:p>
            <a:r>
              <a:rPr lang="zh-TW" altLang="en-US" dirty="0" smtClean="0">
                <a:latin typeface="微軟正黑體" panose="020B0604030504040204" pitchFamily="34" charset="-120"/>
                <a:ea typeface="微軟正黑體" panose="020B0604030504040204" pitchFamily="34" charset="-120"/>
              </a:rPr>
              <a:t>學校得同時申請兩種培育模式，惟每一學程之</a:t>
            </a:r>
            <a:r>
              <a:rPr lang="zh-TW" altLang="en-US" dirty="0" smtClean="0">
                <a:solidFill>
                  <a:srgbClr val="FF0000"/>
                </a:solidFill>
                <a:latin typeface="微軟正黑體" panose="020B0604030504040204" pitchFamily="34" charset="-120"/>
                <a:ea typeface="微軟正黑體" panose="020B0604030504040204" pitchFamily="34" charset="-120"/>
              </a:rPr>
              <a:t>名額上限為合計</a:t>
            </a:r>
            <a:r>
              <a:rPr lang="en-US" altLang="zh-TW" dirty="0" smtClean="0">
                <a:solidFill>
                  <a:srgbClr val="FF0000"/>
                </a:solidFill>
                <a:latin typeface="微軟正黑體" panose="020B0604030504040204" pitchFamily="34" charset="-120"/>
                <a:ea typeface="微軟正黑體" panose="020B0604030504040204" pitchFamily="34" charset="-120"/>
              </a:rPr>
              <a:t>10</a:t>
            </a:r>
            <a:r>
              <a:rPr lang="zh-TW" altLang="en-US" dirty="0" smtClean="0">
                <a:solidFill>
                  <a:srgbClr val="FF0000"/>
                </a:solidFill>
                <a:latin typeface="微軟正黑體" panose="020B0604030504040204" pitchFamily="34" charset="-120"/>
                <a:ea typeface="微軟正黑體" panose="020B0604030504040204" pitchFamily="34" charset="-120"/>
              </a:rPr>
              <a:t>人</a:t>
            </a:r>
            <a:r>
              <a:rPr lang="zh-TW" altLang="en-US" dirty="0" smtClean="0">
                <a:latin typeface="微軟正黑體" panose="020B0604030504040204" pitchFamily="34" charset="-120"/>
                <a:ea typeface="微軟正黑體" panose="020B0604030504040204" pitchFamily="34" charset="-120"/>
              </a:rPr>
              <a:t>。</a:t>
            </a:r>
            <a:endParaRPr lang="zh-TW" altLang="en-US" dirty="0">
              <a:latin typeface="微軟正黑體" panose="020B0604030504040204" pitchFamily="34" charset="-120"/>
              <a:ea typeface="微軟正黑體" panose="020B0604030504040204" pitchFamily="34" charset="-120"/>
            </a:endParaRPr>
          </a:p>
        </p:txBody>
      </p:sp>
      <p:sp>
        <p:nvSpPr>
          <p:cNvPr id="48" name="等腰三角形 47"/>
          <p:cNvSpPr/>
          <p:nvPr/>
        </p:nvSpPr>
        <p:spPr>
          <a:xfrm>
            <a:off x="8958557" y="3732253"/>
            <a:ext cx="411892" cy="314932"/>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9" name="文字方塊 48"/>
          <p:cNvSpPr txBox="1"/>
          <p:nvPr/>
        </p:nvSpPr>
        <p:spPr>
          <a:xfrm>
            <a:off x="9462882" y="3435178"/>
            <a:ext cx="2251323" cy="923330"/>
          </a:xfrm>
          <a:prstGeom prst="rect">
            <a:avLst/>
          </a:prstGeom>
          <a:noFill/>
          <a:ln>
            <a:solidFill>
              <a:schemeClr val="tx1"/>
            </a:solidFill>
          </a:ln>
        </p:spPr>
        <p:txBody>
          <a:bodyPr wrap="square" rtlCol="0">
            <a:spAutoFit/>
          </a:bodyPr>
          <a:lstStyle/>
          <a:p>
            <a:r>
              <a:rPr lang="zh-TW" altLang="en-US" dirty="0">
                <a:latin typeface="微軟正黑體" panose="020B0604030504040204" pitchFamily="34" charset="-120"/>
                <a:ea typeface="微軟正黑體" panose="020B0604030504040204" pitchFamily="34" charset="-120"/>
              </a:rPr>
              <a:t>本計畫以</a:t>
            </a:r>
            <a:r>
              <a:rPr lang="zh-TW" altLang="en-US" dirty="0">
                <a:solidFill>
                  <a:srgbClr val="FF0000"/>
                </a:solidFill>
                <a:latin typeface="微軟正黑體" panose="020B0604030504040204" pitchFamily="34" charset="-120"/>
                <a:ea typeface="微軟正黑體" panose="020B0604030504040204" pitchFamily="34" charset="-120"/>
              </a:rPr>
              <a:t>碩博士五年研發一貫模式</a:t>
            </a:r>
            <a:r>
              <a:rPr lang="zh-TW" altLang="en-US" dirty="0">
                <a:latin typeface="微軟正黑體" panose="020B0604030504040204" pitchFamily="34" charset="-120"/>
                <a:ea typeface="微軟正黑體" panose="020B0604030504040204" pitchFamily="34" charset="-120"/>
              </a:rPr>
              <a:t>為主要培育模式。</a:t>
            </a:r>
          </a:p>
        </p:txBody>
      </p:sp>
      <p:sp>
        <p:nvSpPr>
          <p:cNvPr id="50" name="等腰三角形 49"/>
          <p:cNvSpPr/>
          <p:nvPr/>
        </p:nvSpPr>
        <p:spPr>
          <a:xfrm>
            <a:off x="8958557" y="5219183"/>
            <a:ext cx="411892" cy="314932"/>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1" name="文字方塊 50"/>
          <p:cNvSpPr txBox="1"/>
          <p:nvPr/>
        </p:nvSpPr>
        <p:spPr>
          <a:xfrm>
            <a:off x="9475991" y="4757518"/>
            <a:ext cx="2251323" cy="1477328"/>
          </a:xfrm>
          <a:prstGeom prst="rect">
            <a:avLst/>
          </a:prstGeom>
          <a:noFill/>
          <a:ln>
            <a:solidFill>
              <a:schemeClr val="tx1"/>
            </a:solidFill>
          </a:ln>
        </p:spPr>
        <p:txBody>
          <a:bodyPr wrap="square" rtlCol="0">
            <a:spAutoFit/>
          </a:bodyPr>
          <a:lstStyle/>
          <a:p>
            <a:r>
              <a:rPr lang="zh-TW" altLang="en-US" dirty="0">
                <a:latin typeface="微軟正黑體" panose="020B0604030504040204" pitchFamily="34" charset="-120"/>
                <a:ea typeface="微軟正黑體" panose="020B0604030504040204" pitchFamily="34" charset="-120"/>
              </a:rPr>
              <a:t>同一學程倘因甄選學生未達學校與企業所定條件致有缺額時，二種培育方式核定名額得</a:t>
            </a:r>
            <a:r>
              <a:rPr lang="zh-TW" altLang="en-US" dirty="0">
                <a:solidFill>
                  <a:srgbClr val="FF0000"/>
                </a:solidFill>
                <a:latin typeface="微軟正黑體" panose="020B0604030504040204" pitchFamily="34" charset="-120"/>
                <a:ea typeface="微軟正黑體" panose="020B0604030504040204" pitchFamily="34" charset="-120"/>
              </a:rPr>
              <a:t>向本部申請流用</a:t>
            </a:r>
            <a:r>
              <a:rPr lang="zh-TW" altLang="en-US" dirty="0">
                <a:latin typeface="微軟正黑體" panose="020B0604030504040204" pitchFamily="34" charset="-120"/>
                <a:ea typeface="微軟正黑體" panose="020B0604030504040204" pitchFamily="34" charset="-120"/>
              </a:rPr>
              <a:t>。</a:t>
            </a:r>
          </a:p>
        </p:txBody>
      </p:sp>
      <p:graphicFrame>
        <p:nvGraphicFramePr>
          <p:cNvPr id="21" name="資料庫圖表 20"/>
          <p:cNvGraphicFramePr/>
          <p:nvPr>
            <p:extLst>
              <p:ext uri="{D42A27DB-BD31-4B8C-83A1-F6EECF244321}">
                <p14:modId xmlns:p14="http://schemas.microsoft.com/office/powerpoint/2010/main" val="3460871659"/>
              </p:ext>
            </p:extLst>
          </p:nvPr>
        </p:nvGraphicFramePr>
        <p:xfrm>
          <a:off x="3972328" y="239003"/>
          <a:ext cx="3726985" cy="103608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3" name="投影片編號版面配置區 2"/>
          <p:cNvSpPr>
            <a:spLocks noGrp="1"/>
          </p:cNvSpPr>
          <p:nvPr>
            <p:ph type="sldNum" sz="quarter" idx="12"/>
          </p:nvPr>
        </p:nvSpPr>
        <p:spPr/>
        <p:txBody>
          <a:bodyPr/>
          <a:lstStyle/>
          <a:p>
            <a:fld id="{D57F1E4F-1CFF-5643-939E-217C01CDF565}" type="slidenum">
              <a:rPr lang="en-US" smtClean="0"/>
              <a:pPr/>
              <a:t>9</a:t>
            </a:fld>
            <a:endParaRPr lang="en-US" dirty="0"/>
          </a:p>
        </p:txBody>
      </p:sp>
    </p:spTree>
    <p:extLst>
      <p:ext uri="{BB962C8B-B14F-4D97-AF65-F5344CB8AC3E}">
        <p14:creationId xmlns:p14="http://schemas.microsoft.com/office/powerpoint/2010/main" val="14320364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機器人">
  <a:themeElements>
    <a:clrScheme name="Parallax">
      <a:dk1>
        <a:sysClr val="windowText" lastClr="000000"/>
      </a:dk1>
      <a:lt1>
        <a:sysClr val="window" lastClr="FFFFFF"/>
      </a:lt1>
      <a:dk2>
        <a:srgbClr val="212121"/>
      </a:dk2>
      <a:lt2>
        <a:srgbClr val="CDD0D1"/>
      </a:lt2>
      <a:accent1>
        <a:srgbClr val="EB8F22"/>
      </a:accent1>
      <a:accent2>
        <a:srgbClr val="CD4223"/>
      </a:accent2>
      <a:accent3>
        <a:srgbClr val="A89374"/>
      </a:accent3>
      <a:accent4>
        <a:srgbClr val="83AA67"/>
      </a:accent4>
      <a:accent5>
        <a:srgbClr val="4FA9C1"/>
      </a:accent5>
      <a:accent6>
        <a:srgbClr val="9390AF"/>
      </a:accent6>
      <a:hlink>
        <a:srgbClr val="EC7220"/>
      </a:hlink>
      <a:folHlink>
        <a:srgbClr val="F09355"/>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EBEC8F79-A447-43FC-8E81-85E8468AF3F9}"/>
    </a:ext>
  </a:ext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TM03457496[[fn=視差]]</Template>
  <TotalTime>328</TotalTime>
  <Words>1675</Words>
  <Application>Microsoft Office PowerPoint</Application>
  <PresentationFormat>寬螢幕</PresentationFormat>
  <Paragraphs>270</Paragraphs>
  <Slides>20</Slides>
  <Notes>17</Notes>
  <HiddenSlides>0</HiddenSlides>
  <MMClips>0</MMClips>
  <ScaleCrop>false</ScaleCrop>
  <HeadingPairs>
    <vt:vector size="6" baseType="variant">
      <vt:variant>
        <vt:lpstr>使用字型</vt:lpstr>
      </vt:variant>
      <vt:variant>
        <vt:i4>8</vt:i4>
      </vt:variant>
      <vt:variant>
        <vt:lpstr>佈景主題</vt:lpstr>
      </vt:variant>
      <vt:variant>
        <vt:i4>1</vt:i4>
      </vt:variant>
      <vt:variant>
        <vt:lpstr>投影片標題</vt:lpstr>
      </vt:variant>
      <vt:variant>
        <vt:i4>20</vt:i4>
      </vt:variant>
    </vt:vector>
  </HeadingPairs>
  <TitlesOfParts>
    <vt:vector size="29" baseType="lpstr">
      <vt:lpstr>微軟正黑體</vt:lpstr>
      <vt:lpstr>新細明體</vt:lpstr>
      <vt:lpstr>標楷體</vt:lpstr>
      <vt:lpstr>Arial</vt:lpstr>
      <vt:lpstr>Calibri</vt:lpstr>
      <vt:lpstr>Corbel</vt:lpstr>
      <vt:lpstr>Times New Roman</vt:lpstr>
      <vt:lpstr>Wingdings</vt:lpstr>
      <vt:lpstr>機器人</vt:lpstr>
      <vt:lpstr>教育部產學合作培育 博士級研發人才計畫說明</vt:lpstr>
      <vt:lpstr>方案精神</vt:lpstr>
      <vt:lpstr>方案精神</vt:lpstr>
      <vt:lpstr>方案精神</vt:lpstr>
      <vt:lpstr>辦理模式</vt:lpstr>
      <vt:lpstr>辦理模式</vt:lpstr>
      <vt:lpstr>辦理模式</vt:lpstr>
      <vt:lpstr>辦理模式</vt:lpstr>
      <vt:lpstr>辦理模式</vt:lpstr>
      <vt:lpstr>辦理模式</vt:lpstr>
      <vt:lpstr>辦理模式</vt:lpstr>
      <vt:lpstr>辦理模式</vt:lpstr>
      <vt:lpstr>辦理模式</vt:lpstr>
      <vt:lpstr>辦理模式</vt:lpstr>
      <vt:lpstr>辦理模式</vt:lpstr>
      <vt:lpstr>一般辦理時程</vt:lpstr>
      <vt:lpstr>106年度辦理時程</vt:lpstr>
      <vt:lpstr>總結</vt:lpstr>
      <vt:lpstr>PowerPoint 簡報</vt:lpstr>
      <vt:lpstr>簡報完畢 敬請指教</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105年度產學合作培育 研發菁英計畫說明會</dc:title>
  <dc:creator>汪祐豪</dc:creator>
  <cp:lastModifiedBy>user</cp:lastModifiedBy>
  <cp:revision>71</cp:revision>
  <dcterms:created xsi:type="dcterms:W3CDTF">2016-03-12T07:18:54Z</dcterms:created>
  <dcterms:modified xsi:type="dcterms:W3CDTF">2017-08-07T01:05:24Z</dcterms:modified>
</cp:coreProperties>
</file>