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7"/>
  </p:notesMasterIdLst>
  <p:handoutMasterIdLst>
    <p:handoutMasterId r:id="rId8"/>
  </p:handoutMasterIdLst>
  <p:sldIdLst>
    <p:sldId id="303" r:id="rId2"/>
    <p:sldId id="527" r:id="rId3"/>
    <p:sldId id="532" r:id="rId4"/>
    <p:sldId id="530" r:id="rId5"/>
    <p:sldId id="523" r:id="rId6"/>
  </p:sldIdLst>
  <p:sldSz cx="9144000" cy="6858000" type="screen4x3"/>
  <p:notesSz cx="9866313" cy="67357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 baseline="-250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279F"/>
    <a:srgbClr val="FF9933"/>
    <a:srgbClr val="FF9999"/>
    <a:srgbClr val="9933FF"/>
    <a:srgbClr val="FFCC99"/>
    <a:srgbClr val="9966FF"/>
    <a:srgbClr val="FFFFCC"/>
    <a:srgbClr val="FCFEB9"/>
    <a:srgbClr val="0096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中等深淺樣式 3 - 輔色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等深淺樣式 3 - 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71" autoAdjust="0"/>
    <p:restoredTop sz="94660" autoAdjust="0"/>
  </p:normalViewPr>
  <p:slideViewPr>
    <p:cSldViewPr snapToGrid="0">
      <p:cViewPr>
        <p:scale>
          <a:sx n="52" d="100"/>
          <a:sy n="52" d="100"/>
        </p:scale>
        <p:origin x="-787" y="-52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5C1362-A586-4F1C-9AA7-9C8B995DE66E}" type="doc">
      <dgm:prSet loTypeId="urn:microsoft.com/office/officeart/2005/8/layout/gear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6F0D2B1-E162-43D4-BF31-0ED605B7F0EE}">
      <dgm:prSet phldrT="[Text]" custT="1"/>
      <dgm:spPr>
        <a:solidFill>
          <a:srgbClr val="FF9933"/>
        </a:solidFill>
        <a:ln>
          <a:solidFill>
            <a:srgbClr val="FF9933"/>
          </a:solidFill>
        </a:ln>
      </dgm:spPr>
      <dgm:t>
        <a:bodyPr/>
        <a:lstStyle/>
        <a:p>
          <a:endParaRPr lang="en-US" altLang="zh-TW" sz="200" b="1" dirty="0" smtClean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r>
            <a: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正向組織氛圍</a:t>
          </a:r>
          <a:r>
            <a: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人性化管理</a:t>
          </a:r>
          <a:r>
            <a: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提供創新思維</a:t>
          </a:r>
          <a:r>
            <a: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熱情與樂活的工作環境</a:t>
          </a:r>
          <a:endParaRPr lang="en-US" sz="11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B98DBD7-5896-4DF9-AE7E-DC47DF693CB0}" type="sibTrans" cxnId="{22D98CAE-5D65-4DC7-95EE-97C9BE9566DE}">
      <dgm:prSet/>
      <dgm:spPr>
        <a:solidFill>
          <a:srgbClr val="FF9933"/>
        </a:solidFill>
        <a:ln>
          <a:solidFill>
            <a:srgbClr val="FF9933"/>
          </a:solidFill>
        </a:ln>
      </dgm:spPr>
      <dgm:t>
        <a:bodyPr/>
        <a:lstStyle/>
        <a:p>
          <a:endParaRPr lang="zh-TW" altLang="en-US"/>
        </a:p>
      </dgm:t>
    </dgm:pt>
    <dgm:pt modelId="{A40737AC-54B4-4486-97DB-74C88B2763C4}" type="parTrans" cxnId="{22D98CAE-5D65-4DC7-95EE-97C9BE9566DE}">
      <dgm:prSet/>
      <dgm:spPr/>
      <dgm:t>
        <a:bodyPr/>
        <a:lstStyle/>
        <a:p>
          <a:endParaRPr lang="en-US"/>
        </a:p>
      </dgm:t>
    </dgm:pt>
    <dgm:pt modelId="{0015324E-A234-4953-BC03-F975D38C8C9B}">
      <dgm:prSet custT="1"/>
      <dgm:spPr/>
      <dgm:t>
        <a:bodyPr/>
        <a:lstStyle/>
        <a:p>
          <a:pPr algn="ctr"/>
          <a:endParaRPr lang="en-US" altLang="zh-TW" sz="1000" b="1" i="0" baseline="0" dirty="0" smtClean="0">
            <a:ea typeface="微軟正黑體" panose="020B0604030504040204" pitchFamily="34" charset="-120"/>
          </a:endParaRPr>
        </a:p>
        <a:p>
          <a:pPr algn="ctr"/>
          <a:r>
            <a:rPr lang="zh-TW" altLang="en-US" sz="1600" b="1" i="0" baseline="0" dirty="0" smtClean="0">
              <a:ea typeface="微軟正黑體" panose="020B0604030504040204" pitchFamily="34" charset="-120"/>
            </a:rPr>
            <a:t>產學共同指導</a:t>
          </a:r>
          <a:r>
            <a: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i="0" baseline="0" dirty="0" smtClean="0">
              <a:ea typeface="微軟正黑體" panose="020B0604030504040204" pitchFamily="34" charset="-120"/>
            </a:rPr>
            <a:t>理論實務雙修</a:t>
          </a:r>
          <a:r>
            <a: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i="0" baseline="0" dirty="0" smtClean="0">
              <a:ea typeface="微軟正黑體" panose="020B0604030504040204" pitchFamily="34" charset="-120"/>
            </a:rPr>
            <a:t>  研究與發展不中斷</a:t>
          </a:r>
          <a:endParaRPr lang="zh-TW" altLang="en-US" sz="1600" b="1" i="0" baseline="0" dirty="0">
            <a:ea typeface="微軟正黑體" panose="020B0604030504040204" pitchFamily="34" charset="-120"/>
          </a:endParaRPr>
        </a:p>
      </dgm:t>
    </dgm:pt>
    <dgm:pt modelId="{D12C133B-D82F-40A5-9639-E3AAA5366704}" type="parTrans" cxnId="{24D93C80-E630-4266-A9F8-CE37C71AABCE}">
      <dgm:prSet/>
      <dgm:spPr/>
      <dgm:t>
        <a:bodyPr/>
        <a:lstStyle/>
        <a:p>
          <a:endParaRPr lang="zh-TW" altLang="en-US"/>
        </a:p>
      </dgm:t>
    </dgm:pt>
    <dgm:pt modelId="{7B70508F-8B9F-4DC8-8214-A41311A8A453}" type="sibTrans" cxnId="{24D93C80-E630-4266-A9F8-CE37C71AABCE}">
      <dgm:prSet/>
      <dgm:spPr/>
      <dgm:t>
        <a:bodyPr/>
        <a:lstStyle/>
        <a:p>
          <a:endParaRPr lang="zh-TW" altLang="en-US"/>
        </a:p>
      </dgm:t>
    </dgm:pt>
    <dgm:pt modelId="{6F922D14-36AD-40F0-9159-A2E47B0D8BB8}">
      <dgm:prSet/>
      <dgm:spPr/>
      <dgm:t>
        <a:bodyPr/>
        <a:lstStyle/>
        <a:p>
          <a:endParaRPr lang="zh-TW" altLang="en-US" dirty="0"/>
        </a:p>
      </dgm:t>
    </dgm:pt>
    <dgm:pt modelId="{EF23EA86-A14D-47DA-B2E3-D35307DA057B}" type="parTrans" cxnId="{AA35C758-EFF9-4841-A5E0-B262C56422E2}">
      <dgm:prSet/>
      <dgm:spPr/>
      <dgm:t>
        <a:bodyPr/>
        <a:lstStyle/>
        <a:p>
          <a:endParaRPr lang="zh-TW" altLang="en-US"/>
        </a:p>
      </dgm:t>
    </dgm:pt>
    <dgm:pt modelId="{BE9DB433-6533-4B45-99E3-B16962CC3FD1}" type="sibTrans" cxnId="{AA35C758-EFF9-4841-A5E0-B262C56422E2}">
      <dgm:prSet/>
      <dgm:spPr/>
      <dgm:t>
        <a:bodyPr/>
        <a:lstStyle/>
        <a:p>
          <a:endParaRPr lang="zh-TW" altLang="en-US"/>
        </a:p>
      </dgm:t>
    </dgm:pt>
    <dgm:pt modelId="{B0E5F8E0-9F02-4836-91C2-42055C21912B}">
      <dgm:prSet custT="1"/>
      <dgm:spPr/>
      <dgm:t>
        <a:bodyPr/>
        <a:lstStyle/>
        <a:p>
          <a:r>
            <a: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先進記憶體技術自主研發能力</a:t>
          </a:r>
          <a:endParaRPr lang="zh-TW" altLang="en-US" sz="1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C6590BF-655B-46A7-9D26-EB626E456348}" type="parTrans" cxnId="{815A08EC-BE25-41BA-A313-D3C8C8C382C2}">
      <dgm:prSet/>
      <dgm:spPr/>
      <dgm:t>
        <a:bodyPr/>
        <a:lstStyle/>
        <a:p>
          <a:endParaRPr lang="zh-TW" altLang="en-US"/>
        </a:p>
      </dgm:t>
    </dgm:pt>
    <dgm:pt modelId="{D2FE3FC4-B17A-4E2C-AC8C-DBC3E97DEFB0}" type="sibTrans" cxnId="{815A08EC-BE25-41BA-A313-D3C8C8C382C2}">
      <dgm:prSet/>
      <dgm:spPr/>
      <dgm:t>
        <a:bodyPr/>
        <a:lstStyle/>
        <a:p>
          <a:endParaRPr lang="zh-TW" altLang="en-US"/>
        </a:p>
      </dgm:t>
    </dgm:pt>
    <dgm:pt modelId="{8C18C7E3-1036-4657-98E3-E89F57630365}" type="pres">
      <dgm:prSet presAssocID="{2B5C1362-A586-4F1C-9AA7-9C8B995DE66E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32ACF54-2DBB-43D3-932B-AB28E04F264D}" type="pres">
      <dgm:prSet presAssocID="{A6F0D2B1-E162-43D4-BF31-0ED605B7F0EE}" presName="gear1" presStyleLbl="node1" presStyleIdx="0" presStyleCnt="3" custScaleY="102632" custLinFactNeighborX="21905" custLinFactNeighborY="-301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9D1B4D8-7B6C-46D4-817C-2FA3F2775AA8}" type="pres">
      <dgm:prSet presAssocID="{A6F0D2B1-E162-43D4-BF31-0ED605B7F0EE}" presName="gear1srcNode" presStyleLbl="node1" presStyleIdx="0" presStyleCnt="3"/>
      <dgm:spPr/>
      <dgm:t>
        <a:bodyPr/>
        <a:lstStyle/>
        <a:p>
          <a:endParaRPr lang="zh-TW" altLang="en-US"/>
        </a:p>
      </dgm:t>
    </dgm:pt>
    <dgm:pt modelId="{FFB37DB1-4091-4AC8-BCF6-DAA67150B28D}" type="pres">
      <dgm:prSet presAssocID="{A6F0D2B1-E162-43D4-BF31-0ED605B7F0EE}" presName="gear1dstNode" presStyleLbl="node1" presStyleIdx="0" presStyleCnt="3"/>
      <dgm:spPr/>
      <dgm:t>
        <a:bodyPr/>
        <a:lstStyle/>
        <a:p>
          <a:endParaRPr lang="zh-TW" altLang="en-US"/>
        </a:p>
      </dgm:t>
    </dgm:pt>
    <dgm:pt modelId="{85F430C2-9EE1-4A16-8266-F13112E5BAB1}" type="pres">
      <dgm:prSet presAssocID="{0015324E-A234-4953-BC03-F975D38C8C9B}" presName="gear2" presStyleLbl="node1" presStyleIdx="1" presStyleCnt="3" custScaleX="146837" custScaleY="151330" custLinFactNeighborX="-25995" custLinFactNeighborY="2422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9248D67-791A-4B80-ADF9-32E351A43BEE}" type="pres">
      <dgm:prSet presAssocID="{0015324E-A234-4953-BC03-F975D38C8C9B}" presName="gear2srcNode" presStyleLbl="node1" presStyleIdx="1" presStyleCnt="3"/>
      <dgm:spPr/>
      <dgm:t>
        <a:bodyPr/>
        <a:lstStyle/>
        <a:p>
          <a:endParaRPr lang="zh-TW" altLang="en-US"/>
        </a:p>
      </dgm:t>
    </dgm:pt>
    <dgm:pt modelId="{4478325B-B7CC-4912-8AE3-067CCD3E1720}" type="pres">
      <dgm:prSet presAssocID="{0015324E-A234-4953-BC03-F975D38C8C9B}" presName="gear2dstNode" presStyleLbl="node1" presStyleIdx="1" presStyleCnt="3"/>
      <dgm:spPr/>
      <dgm:t>
        <a:bodyPr/>
        <a:lstStyle/>
        <a:p>
          <a:endParaRPr lang="zh-TW" altLang="en-US"/>
        </a:p>
      </dgm:t>
    </dgm:pt>
    <dgm:pt modelId="{28276E73-B4C4-4795-92DF-BE596664A3D8}" type="pres">
      <dgm:prSet presAssocID="{B0E5F8E0-9F02-4836-91C2-42055C21912B}" presName="gear3" presStyleLbl="node1" presStyleIdx="2" presStyleCnt="3" custScaleX="143468" custScaleY="146044"/>
      <dgm:spPr/>
      <dgm:t>
        <a:bodyPr/>
        <a:lstStyle/>
        <a:p>
          <a:endParaRPr lang="zh-TW" altLang="en-US"/>
        </a:p>
      </dgm:t>
    </dgm:pt>
    <dgm:pt modelId="{1F11A45B-FB8A-4F7A-9EBA-1FCF78320E53}" type="pres">
      <dgm:prSet presAssocID="{B0E5F8E0-9F02-4836-91C2-42055C21912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601DACA-1E36-47D3-9E18-3BC555996A1D}" type="pres">
      <dgm:prSet presAssocID="{B0E5F8E0-9F02-4836-91C2-42055C21912B}" presName="gear3srcNode" presStyleLbl="node1" presStyleIdx="2" presStyleCnt="3"/>
      <dgm:spPr/>
      <dgm:t>
        <a:bodyPr/>
        <a:lstStyle/>
        <a:p>
          <a:endParaRPr lang="zh-TW" altLang="en-US"/>
        </a:p>
      </dgm:t>
    </dgm:pt>
    <dgm:pt modelId="{47102E1B-BCA8-405A-82FB-A9584AEFA0E1}" type="pres">
      <dgm:prSet presAssocID="{B0E5F8E0-9F02-4836-91C2-42055C21912B}" presName="gear3dstNode" presStyleLbl="node1" presStyleIdx="2" presStyleCnt="3"/>
      <dgm:spPr/>
      <dgm:t>
        <a:bodyPr/>
        <a:lstStyle/>
        <a:p>
          <a:endParaRPr lang="zh-TW" altLang="en-US"/>
        </a:p>
      </dgm:t>
    </dgm:pt>
    <dgm:pt modelId="{DC9AB737-0D4B-4AD4-83D0-57B119523119}" type="pres">
      <dgm:prSet presAssocID="{9B98DBD7-5896-4DF9-AE7E-DC47DF693CB0}" presName="connector1" presStyleLbl="sibTrans2D1" presStyleIdx="0" presStyleCnt="3" custLinFactNeighborX="21739" custLinFactNeighborY="-4359"/>
      <dgm:spPr/>
      <dgm:t>
        <a:bodyPr/>
        <a:lstStyle/>
        <a:p>
          <a:endParaRPr lang="zh-TW" altLang="en-US"/>
        </a:p>
      </dgm:t>
    </dgm:pt>
    <dgm:pt modelId="{C9E66C7A-BA57-4E71-B1BC-18B39CD52393}" type="pres">
      <dgm:prSet presAssocID="{7B70508F-8B9F-4DC8-8214-A41311A8A453}" presName="connector2" presStyleLbl="sibTrans2D1" presStyleIdx="1" presStyleCnt="3" custScaleX="112926" custLinFactNeighborX="-30848" custLinFactNeighborY="13398"/>
      <dgm:spPr/>
      <dgm:t>
        <a:bodyPr/>
        <a:lstStyle/>
        <a:p>
          <a:endParaRPr lang="zh-TW" altLang="en-US"/>
        </a:p>
      </dgm:t>
    </dgm:pt>
    <dgm:pt modelId="{CCB06DA2-18F0-4DE6-A00B-428BB58E10C6}" type="pres">
      <dgm:prSet presAssocID="{D2FE3FC4-B17A-4E2C-AC8C-DBC3E97DEFB0}" presName="connector3" presStyleLbl="sibTrans2D1" presStyleIdx="2" presStyleCnt="3" custAng="1600676" custScaleX="113148" custScaleY="100878" custLinFactNeighborX="-7284" custLinFactNeighborY="-1573"/>
      <dgm:spPr/>
      <dgm:t>
        <a:bodyPr/>
        <a:lstStyle/>
        <a:p>
          <a:endParaRPr lang="zh-TW" altLang="en-US"/>
        </a:p>
      </dgm:t>
    </dgm:pt>
  </dgm:ptLst>
  <dgm:cxnLst>
    <dgm:cxn modelId="{D247E12B-94B0-46BA-8233-526766C8723A}" type="presOf" srcId="{D2FE3FC4-B17A-4E2C-AC8C-DBC3E97DEFB0}" destId="{CCB06DA2-18F0-4DE6-A00B-428BB58E10C6}" srcOrd="0" destOrd="0" presId="urn:microsoft.com/office/officeart/2005/8/layout/gear1"/>
    <dgm:cxn modelId="{AA35C758-EFF9-4841-A5E0-B262C56422E2}" srcId="{2B5C1362-A586-4F1C-9AA7-9C8B995DE66E}" destId="{6F922D14-36AD-40F0-9159-A2E47B0D8BB8}" srcOrd="3" destOrd="0" parTransId="{EF23EA86-A14D-47DA-B2E3-D35307DA057B}" sibTransId="{BE9DB433-6533-4B45-99E3-B16962CC3FD1}"/>
    <dgm:cxn modelId="{A3C0123C-C300-478D-9875-CB57BE63DB60}" type="presOf" srcId="{A6F0D2B1-E162-43D4-BF31-0ED605B7F0EE}" destId="{FFB37DB1-4091-4AC8-BCF6-DAA67150B28D}" srcOrd="2" destOrd="0" presId="urn:microsoft.com/office/officeart/2005/8/layout/gear1"/>
    <dgm:cxn modelId="{7B96A827-1C96-48EB-80C7-64DC3DEF540E}" type="presOf" srcId="{0015324E-A234-4953-BC03-F975D38C8C9B}" destId="{89248D67-791A-4B80-ADF9-32E351A43BEE}" srcOrd="1" destOrd="0" presId="urn:microsoft.com/office/officeart/2005/8/layout/gear1"/>
    <dgm:cxn modelId="{3DE28EDE-26E1-4DDE-8190-75E33C32D334}" type="presOf" srcId="{B0E5F8E0-9F02-4836-91C2-42055C21912B}" destId="{28276E73-B4C4-4795-92DF-BE596664A3D8}" srcOrd="0" destOrd="0" presId="urn:microsoft.com/office/officeart/2005/8/layout/gear1"/>
    <dgm:cxn modelId="{22D98CAE-5D65-4DC7-95EE-97C9BE9566DE}" srcId="{2B5C1362-A586-4F1C-9AA7-9C8B995DE66E}" destId="{A6F0D2B1-E162-43D4-BF31-0ED605B7F0EE}" srcOrd="0" destOrd="0" parTransId="{A40737AC-54B4-4486-97DB-74C88B2763C4}" sibTransId="{9B98DBD7-5896-4DF9-AE7E-DC47DF693CB0}"/>
    <dgm:cxn modelId="{262E4A9F-0E2E-47D8-93ED-7A58BC09199F}" type="presOf" srcId="{A6F0D2B1-E162-43D4-BF31-0ED605B7F0EE}" destId="{99D1B4D8-7B6C-46D4-817C-2FA3F2775AA8}" srcOrd="1" destOrd="0" presId="urn:microsoft.com/office/officeart/2005/8/layout/gear1"/>
    <dgm:cxn modelId="{815A08EC-BE25-41BA-A313-D3C8C8C382C2}" srcId="{2B5C1362-A586-4F1C-9AA7-9C8B995DE66E}" destId="{B0E5F8E0-9F02-4836-91C2-42055C21912B}" srcOrd="2" destOrd="0" parTransId="{FC6590BF-655B-46A7-9D26-EB626E456348}" sibTransId="{D2FE3FC4-B17A-4E2C-AC8C-DBC3E97DEFB0}"/>
    <dgm:cxn modelId="{06DDBF29-2A8F-48A3-885C-655C4634E57E}" type="presOf" srcId="{7B70508F-8B9F-4DC8-8214-A41311A8A453}" destId="{C9E66C7A-BA57-4E71-B1BC-18B39CD52393}" srcOrd="0" destOrd="0" presId="urn:microsoft.com/office/officeart/2005/8/layout/gear1"/>
    <dgm:cxn modelId="{17494810-30DA-4B96-959E-9B2290DEE2FC}" type="presOf" srcId="{9B98DBD7-5896-4DF9-AE7E-DC47DF693CB0}" destId="{DC9AB737-0D4B-4AD4-83D0-57B119523119}" srcOrd="0" destOrd="0" presId="urn:microsoft.com/office/officeart/2005/8/layout/gear1"/>
    <dgm:cxn modelId="{190E73B7-EBFF-4FD7-BCDE-22316C23BF3F}" type="presOf" srcId="{B0E5F8E0-9F02-4836-91C2-42055C21912B}" destId="{47102E1B-BCA8-405A-82FB-A9584AEFA0E1}" srcOrd="3" destOrd="0" presId="urn:microsoft.com/office/officeart/2005/8/layout/gear1"/>
    <dgm:cxn modelId="{2F1E9CD1-844F-4488-8F2A-1D506DD58B6F}" type="presOf" srcId="{2B5C1362-A586-4F1C-9AA7-9C8B995DE66E}" destId="{8C18C7E3-1036-4657-98E3-E89F57630365}" srcOrd="0" destOrd="0" presId="urn:microsoft.com/office/officeart/2005/8/layout/gear1"/>
    <dgm:cxn modelId="{34B64F5A-070A-44E6-B9CE-D99C4E009702}" type="presOf" srcId="{0015324E-A234-4953-BC03-F975D38C8C9B}" destId="{4478325B-B7CC-4912-8AE3-067CCD3E1720}" srcOrd="2" destOrd="0" presId="urn:microsoft.com/office/officeart/2005/8/layout/gear1"/>
    <dgm:cxn modelId="{24D93C80-E630-4266-A9F8-CE37C71AABCE}" srcId="{2B5C1362-A586-4F1C-9AA7-9C8B995DE66E}" destId="{0015324E-A234-4953-BC03-F975D38C8C9B}" srcOrd="1" destOrd="0" parTransId="{D12C133B-D82F-40A5-9639-E3AAA5366704}" sibTransId="{7B70508F-8B9F-4DC8-8214-A41311A8A453}"/>
    <dgm:cxn modelId="{7445D099-5177-4089-8B35-A437A07D8AF3}" type="presOf" srcId="{B0E5F8E0-9F02-4836-91C2-42055C21912B}" destId="{1F11A45B-FB8A-4F7A-9EBA-1FCF78320E53}" srcOrd="1" destOrd="0" presId="urn:microsoft.com/office/officeart/2005/8/layout/gear1"/>
    <dgm:cxn modelId="{617D7499-B3C3-46C3-9D16-573F5B781382}" type="presOf" srcId="{A6F0D2B1-E162-43D4-BF31-0ED605B7F0EE}" destId="{332ACF54-2DBB-43D3-932B-AB28E04F264D}" srcOrd="0" destOrd="0" presId="urn:microsoft.com/office/officeart/2005/8/layout/gear1"/>
    <dgm:cxn modelId="{7F9384D2-7597-4EED-AA1B-D355DA55D024}" type="presOf" srcId="{0015324E-A234-4953-BC03-F975D38C8C9B}" destId="{85F430C2-9EE1-4A16-8266-F13112E5BAB1}" srcOrd="0" destOrd="0" presId="urn:microsoft.com/office/officeart/2005/8/layout/gear1"/>
    <dgm:cxn modelId="{BAB3BE4B-6920-4926-90D7-9615AD5207C8}" type="presOf" srcId="{B0E5F8E0-9F02-4836-91C2-42055C21912B}" destId="{7601DACA-1E36-47D3-9E18-3BC555996A1D}" srcOrd="2" destOrd="0" presId="urn:microsoft.com/office/officeart/2005/8/layout/gear1"/>
    <dgm:cxn modelId="{37349069-5646-42B2-BD73-FDCBFFF16A1F}" type="presParOf" srcId="{8C18C7E3-1036-4657-98E3-E89F57630365}" destId="{332ACF54-2DBB-43D3-932B-AB28E04F264D}" srcOrd="0" destOrd="0" presId="urn:microsoft.com/office/officeart/2005/8/layout/gear1"/>
    <dgm:cxn modelId="{14B48555-F533-40BE-BB5C-29A375471419}" type="presParOf" srcId="{8C18C7E3-1036-4657-98E3-E89F57630365}" destId="{99D1B4D8-7B6C-46D4-817C-2FA3F2775AA8}" srcOrd="1" destOrd="0" presId="urn:microsoft.com/office/officeart/2005/8/layout/gear1"/>
    <dgm:cxn modelId="{CBE1ECBE-FE2D-4556-B12A-8C3C295305B5}" type="presParOf" srcId="{8C18C7E3-1036-4657-98E3-E89F57630365}" destId="{FFB37DB1-4091-4AC8-BCF6-DAA67150B28D}" srcOrd="2" destOrd="0" presId="urn:microsoft.com/office/officeart/2005/8/layout/gear1"/>
    <dgm:cxn modelId="{1A1AA925-18D9-4B76-B468-21DD98C3B52C}" type="presParOf" srcId="{8C18C7E3-1036-4657-98E3-E89F57630365}" destId="{85F430C2-9EE1-4A16-8266-F13112E5BAB1}" srcOrd="3" destOrd="0" presId="urn:microsoft.com/office/officeart/2005/8/layout/gear1"/>
    <dgm:cxn modelId="{C6F4888A-547A-4976-82AB-76F4A4845D7B}" type="presParOf" srcId="{8C18C7E3-1036-4657-98E3-E89F57630365}" destId="{89248D67-791A-4B80-ADF9-32E351A43BEE}" srcOrd="4" destOrd="0" presId="urn:microsoft.com/office/officeart/2005/8/layout/gear1"/>
    <dgm:cxn modelId="{6499F414-700C-4F26-88C4-1E9377257734}" type="presParOf" srcId="{8C18C7E3-1036-4657-98E3-E89F57630365}" destId="{4478325B-B7CC-4912-8AE3-067CCD3E1720}" srcOrd="5" destOrd="0" presId="urn:microsoft.com/office/officeart/2005/8/layout/gear1"/>
    <dgm:cxn modelId="{E16FA793-B35D-436E-A0FA-2F3CFBBB099E}" type="presParOf" srcId="{8C18C7E3-1036-4657-98E3-E89F57630365}" destId="{28276E73-B4C4-4795-92DF-BE596664A3D8}" srcOrd="6" destOrd="0" presId="urn:microsoft.com/office/officeart/2005/8/layout/gear1"/>
    <dgm:cxn modelId="{26F81449-01A9-49E0-B1B1-703E3B37A4FD}" type="presParOf" srcId="{8C18C7E3-1036-4657-98E3-E89F57630365}" destId="{1F11A45B-FB8A-4F7A-9EBA-1FCF78320E53}" srcOrd="7" destOrd="0" presId="urn:microsoft.com/office/officeart/2005/8/layout/gear1"/>
    <dgm:cxn modelId="{12ABF38C-887C-4E0A-A0B1-EC4164C3EC63}" type="presParOf" srcId="{8C18C7E3-1036-4657-98E3-E89F57630365}" destId="{7601DACA-1E36-47D3-9E18-3BC555996A1D}" srcOrd="8" destOrd="0" presId="urn:microsoft.com/office/officeart/2005/8/layout/gear1"/>
    <dgm:cxn modelId="{4D533227-364F-418C-A9D0-7C6CD29C1BDB}" type="presParOf" srcId="{8C18C7E3-1036-4657-98E3-E89F57630365}" destId="{47102E1B-BCA8-405A-82FB-A9584AEFA0E1}" srcOrd="9" destOrd="0" presId="urn:microsoft.com/office/officeart/2005/8/layout/gear1"/>
    <dgm:cxn modelId="{195E5326-F68E-4A76-843E-5A561806A2BD}" type="presParOf" srcId="{8C18C7E3-1036-4657-98E3-E89F57630365}" destId="{DC9AB737-0D4B-4AD4-83D0-57B119523119}" srcOrd="10" destOrd="0" presId="urn:microsoft.com/office/officeart/2005/8/layout/gear1"/>
    <dgm:cxn modelId="{A26E5B95-5DB6-49C3-978B-FF9173FF557F}" type="presParOf" srcId="{8C18C7E3-1036-4657-98E3-E89F57630365}" destId="{C9E66C7A-BA57-4E71-B1BC-18B39CD52393}" srcOrd="11" destOrd="0" presId="urn:microsoft.com/office/officeart/2005/8/layout/gear1"/>
    <dgm:cxn modelId="{8E92F289-9401-4DB1-A79F-D9E6BC3A9466}" type="presParOf" srcId="{8C18C7E3-1036-4657-98E3-E89F57630365}" destId="{CCB06DA2-18F0-4DE6-A00B-428BB58E10C6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2ACF54-2DBB-43D3-932B-AB28E04F264D}">
      <dsp:nvSpPr>
        <dsp:cNvPr id="0" name=""/>
        <dsp:cNvSpPr/>
      </dsp:nvSpPr>
      <dsp:spPr>
        <a:xfrm>
          <a:off x="3915990" y="2298084"/>
          <a:ext cx="2645119" cy="2714739"/>
        </a:xfrm>
        <a:prstGeom prst="gear9">
          <a:avLst/>
        </a:prstGeom>
        <a:solidFill>
          <a:srgbClr val="FF9933"/>
        </a:solidFill>
        <a:ln w="25400" cap="flat" cmpd="sng" algn="ctr">
          <a:solidFill>
            <a:srgbClr val="FF99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" tIns="2540" rIns="2540" bIns="254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200" b="1" kern="1200" dirty="0" smtClean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正向組織氛圍</a:t>
          </a:r>
          <a:r>
            <a:rPr lang="en-US" altLang="zh-TW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人性化管理</a:t>
          </a:r>
          <a:r>
            <a:rPr lang="en-US" altLang="zh-TW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提供創新思維</a:t>
          </a:r>
          <a:r>
            <a:rPr lang="en-US" altLang="zh-TW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熱情與樂活的工作環境</a:t>
          </a:r>
          <a:endParaRPr lang="en-US" sz="11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447777" y="2929373"/>
        <a:ext cx="1581545" cy="1404379"/>
      </dsp:txXfrm>
    </dsp:sp>
    <dsp:sp modelId="{85F430C2-9EE1-4A16-8266-F13112E5BAB1}">
      <dsp:nvSpPr>
        <dsp:cNvPr id="0" name=""/>
        <dsp:cNvSpPr/>
      </dsp:nvSpPr>
      <dsp:spPr>
        <a:xfrm>
          <a:off x="847019" y="1759542"/>
          <a:ext cx="2824738" cy="2911170"/>
        </a:xfrm>
        <a:prstGeom prst="gear6">
          <a:avLst/>
        </a:prstGeom>
        <a:solidFill>
          <a:schemeClr val="accent5">
            <a:hueOff val="1628513"/>
            <a:satOff val="5598"/>
            <a:lumOff val="-268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000" b="1" i="0" kern="1200" baseline="0" dirty="0" smtClean="0">
            <a:ea typeface="微軟正黑體" panose="020B0604030504040204" pitchFamily="34" charset="-12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baseline="0" dirty="0" smtClean="0">
              <a:ea typeface="微軟正黑體" panose="020B0604030504040204" pitchFamily="34" charset="-120"/>
            </a:rPr>
            <a:t>產學共同指導</a:t>
          </a:r>
          <a:r>
            <a:rPr lang="en-US" altLang="zh-TW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i="0" kern="1200" baseline="0" dirty="0" smtClean="0">
              <a:ea typeface="微軟正黑體" panose="020B0604030504040204" pitchFamily="34" charset="-120"/>
            </a:rPr>
            <a:t>理論實務雙修</a:t>
          </a:r>
          <a:r>
            <a:rPr lang="en-US" altLang="zh-TW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, </a:t>
          </a:r>
          <a:r>
            <a:rPr lang="zh-TW" altLang="en-US" sz="1600" b="1" i="0" kern="1200" baseline="0" dirty="0" smtClean="0">
              <a:ea typeface="微軟正黑體" panose="020B0604030504040204" pitchFamily="34" charset="-120"/>
            </a:rPr>
            <a:t>  研究與發展不中斷</a:t>
          </a:r>
          <a:endParaRPr lang="zh-TW" altLang="en-US" sz="1600" b="1" i="0" kern="1200" baseline="0" dirty="0">
            <a:ea typeface="微軟正黑體" panose="020B0604030504040204" pitchFamily="34" charset="-120"/>
          </a:endParaRPr>
        </a:p>
      </dsp:txBody>
      <dsp:txXfrm>
        <a:off x="1558155" y="2487728"/>
        <a:ext cx="1402466" cy="1454798"/>
      </dsp:txXfrm>
    </dsp:sp>
    <dsp:sp modelId="{28276E73-B4C4-4795-92DF-BE596664A3D8}">
      <dsp:nvSpPr>
        <dsp:cNvPr id="0" name=""/>
        <dsp:cNvSpPr/>
      </dsp:nvSpPr>
      <dsp:spPr>
        <a:xfrm rot="20700000">
          <a:off x="2474310" y="17311"/>
          <a:ext cx="2686393" cy="2770491"/>
        </a:xfrm>
        <a:prstGeom prst="gear6">
          <a:avLst/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先進記憶體技術自主研發能力</a:t>
          </a:r>
          <a:endParaRPr lang="zh-TW" altLang="en-US" sz="1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-20700000">
        <a:off x="3058527" y="629949"/>
        <a:ext cx="1517960" cy="1545215"/>
      </dsp:txXfrm>
    </dsp:sp>
    <dsp:sp modelId="{DC9AB737-0D4B-4AD4-83D0-57B119523119}">
      <dsp:nvSpPr>
        <dsp:cNvPr id="0" name=""/>
        <dsp:cNvSpPr/>
      </dsp:nvSpPr>
      <dsp:spPr>
        <a:xfrm>
          <a:off x="3876022" y="1861900"/>
          <a:ext cx="3385753" cy="3385753"/>
        </a:xfrm>
        <a:prstGeom prst="circularArrow">
          <a:avLst>
            <a:gd name="adj1" fmla="val 4688"/>
            <a:gd name="adj2" fmla="val 299029"/>
            <a:gd name="adj3" fmla="val 2529123"/>
            <a:gd name="adj4" fmla="val 15833641"/>
            <a:gd name="adj5" fmla="val 5469"/>
          </a:avLst>
        </a:prstGeom>
        <a:solidFill>
          <a:srgbClr val="FF9933"/>
        </a:solidFill>
        <a:ln>
          <a:solidFill>
            <a:srgbClr val="FF993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66C7A-BA57-4E71-B1BC-18B39CD52393}">
      <dsp:nvSpPr>
        <dsp:cNvPr id="0" name=""/>
        <dsp:cNvSpPr/>
      </dsp:nvSpPr>
      <dsp:spPr>
        <a:xfrm>
          <a:off x="539074" y="1688600"/>
          <a:ext cx="2777936" cy="245996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1628513"/>
            <a:satOff val="5598"/>
            <a:lumOff val="-2686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06DA2-18F0-4DE6-A00B-428BB58E10C6}">
      <dsp:nvSpPr>
        <dsp:cNvPr id="0" name=""/>
        <dsp:cNvSpPr/>
      </dsp:nvSpPr>
      <dsp:spPr>
        <a:xfrm rot="1600676">
          <a:off x="2071532" y="-8729"/>
          <a:ext cx="3001062" cy="267562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912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4375" y="509588"/>
            <a:ext cx="3357563" cy="25177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5510" y="3199488"/>
            <a:ext cx="7235296" cy="30310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83" tIns="44939" rIns="91483" bIns="449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notes styles</a:t>
            </a:r>
          </a:p>
          <a:p>
            <a:pPr lvl="1"/>
            <a:r>
              <a:rPr lang="en-US" altLang="zh-TW" noProof="0" smtClean="0"/>
              <a:t>Second Level</a:t>
            </a:r>
          </a:p>
          <a:p>
            <a:pPr lvl="2"/>
            <a:r>
              <a:rPr lang="en-US" altLang="zh-TW" noProof="0" smtClean="0"/>
              <a:t>Third Level</a:t>
            </a:r>
          </a:p>
          <a:p>
            <a:pPr lvl="3"/>
            <a:r>
              <a:rPr lang="en-US" altLang="zh-TW" noProof="0" smtClean="0"/>
              <a:t>Fourth Level</a:t>
            </a:r>
          </a:p>
          <a:p>
            <a:pPr lvl="4"/>
            <a:r>
              <a:rPr lang="en-US" altLang="zh-TW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9141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588630" y="-1169"/>
            <a:ext cx="4277685" cy="3379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5588630" y="6396637"/>
            <a:ext cx="4277685" cy="3391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260" tIns="0" rIns="19260" bIns="0" anchor="b"/>
          <a:lstStyle/>
          <a:p>
            <a:pPr algn="r" defTabSz="770382" eaLnBrk="0" hangingPunct="0"/>
            <a:r>
              <a:rPr kumimoji="0" lang="zh-TW" altLang="en-US" sz="10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" y="6396637"/>
            <a:ext cx="4273118" cy="3391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" y="-1169"/>
            <a:ext cx="4273118" cy="3379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586345" y="-2338"/>
            <a:ext cx="4279970" cy="3391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586345" y="6394297"/>
            <a:ext cx="4279970" cy="341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260" tIns="0" rIns="19260" bIns="0" anchor="b"/>
          <a:lstStyle/>
          <a:p>
            <a:pPr algn="r" defTabSz="770382" eaLnBrk="0" hangingPunct="0"/>
            <a:r>
              <a:rPr kumimoji="0" lang="zh-TW" altLang="en-US" sz="10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1" y="6394297"/>
            <a:ext cx="4270834" cy="341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1" y="-2338"/>
            <a:ext cx="4270834" cy="3391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5584059" y="-3507"/>
            <a:ext cx="4282254" cy="3402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5584059" y="6393128"/>
            <a:ext cx="4282254" cy="3426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260" tIns="0" rIns="19260" bIns="0" anchor="b"/>
          <a:lstStyle/>
          <a:p>
            <a:pPr algn="r" defTabSz="770382" eaLnBrk="0" hangingPunct="0"/>
            <a:r>
              <a:rPr kumimoji="0" lang="zh-TW" altLang="en-US" sz="10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6393128"/>
            <a:ext cx="4268551" cy="3426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-3507"/>
            <a:ext cx="4268551" cy="3402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5579493" y="-4678"/>
            <a:ext cx="4286822" cy="341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5579493" y="6391960"/>
            <a:ext cx="4286822" cy="3438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20865" tIns="0" rIns="20865" bIns="0" anchor="b"/>
          <a:lstStyle/>
          <a:p>
            <a:pPr algn="r" defTabSz="810507" eaLnBrk="0" hangingPunct="0"/>
            <a:r>
              <a:rPr kumimoji="0" lang="zh-TW" altLang="en-US" sz="11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0" y="6391960"/>
            <a:ext cx="4268551" cy="3438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0" y="-4678"/>
            <a:ext cx="4268551" cy="341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5579493" y="-4678"/>
            <a:ext cx="4286822" cy="341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5579493" y="6391960"/>
            <a:ext cx="4286822" cy="3438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20865" tIns="0" rIns="20865" bIns="0" anchor="b"/>
          <a:lstStyle/>
          <a:p>
            <a:pPr algn="r" defTabSz="810507" eaLnBrk="0" hangingPunct="0"/>
            <a:r>
              <a:rPr kumimoji="0" lang="zh-TW" altLang="en-US" sz="11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2004" name="Rectangle 20"/>
          <p:cNvSpPr>
            <a:spLocks noChangeArrowheads="1"/>
          </p:cNvSpPr>
          <p:nvPr/>
        </p:nvSpPr>
        <p:spPr bwMode="auto">
          <a:xfrm>
            <a:off x="0" y="6391960"/>
            <a:ext cx="4268551" cy="3438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5" name="Rectangle 21"/>
          <p:cNvSpPr>
            <a:spLocks noChangeArrowheads="1"/>
          </p:cNvSpPr>
          <p:nvPr/>
        </p:nvSpPr>
        <p:spPr bwMode="auto">
          <a:xfrm>
            <a:off x="0" y="-4678"/>
            <a:ext cx="4268551" cy="341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6" name="Rectangle 22"/>
          <p:cNvSpPr>
            <a:spLocks noChangeArrowheads="1"/>
          </p:cNvSpPr>
          <p:nvPr/>
        </p:nvSpPr>
        <p:spPr bwMode="auto">
          <a:xfrm>
            <a:off x="5579493" y="-4676"/>
            <a:ext cx="4286822" cy="3402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7" name="Rectangle 23"/>
          <p:cNvSpPr>
            <a:spLocks noChangeArrowheads="1"/>
          </p:cNvSpPr>
          <p:nvPr/>
        </p:nvSpPr>
        <p:spPr bwMode="auto">
          <a:xfrm>
            <a:off x="5579493" y="6390790"/>
            <a:ext cx="4286822" cy="3449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20865" tIns="0" rIns="20865" bIns="0" anchor="b"/>
          <a:lstStyle/>
          <a:p>
            <a:pPr algn="r" defTabSz="810507" eaLnBrk="0" hangingPunct="0"/>
            <a:r>
              <a:rPr kumimoji="0" lang="zh-TW" altLang="en-US" sz="11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2008" name="Rectangle 24"/>
          <p:cNvSpPr>
            <a:spLocks noChangeArrowheads="1"/>
          </p:cNvSpPr>
          <p:nvPr/>
        </p:nvSpPr>
        <p:spPr bwMode="auto">
          <a:xfrm>
            <a:off x="0" y="6390790"/>
            <a:ext cx="4268551" cy="3449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09" name="Rectangle 25"/>
          <p:cNvSpPr>
            <a:spLocks noChangeArrowheads="1"/>
          </p:cNvSpPr>
          <p:nvPr/>
        </p:nvSpPr>
        <p:spPr bwMode="auto">
          <a:xfrm>
            <a:off x="0" y="-4676"/>
            <a:ext cx="4268551" cy="3402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0" name="Rectangle 26"/>
          <p:cNvSpPr>
            <a:spLocks noChangeArrowheads="1"/>
          </p:cNvSpPr>
          <p:nvPr/>
        </p:nvSpPr>
        <p:spPr bwMode="auto">
          <a:xfrm>
            <a:off x="5579493" y="-5847"/>
            <a:ext cx="4286822" cy="341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1" name="Rectangle 27"/>
          <p:cNvSpPr>
            <a:spLocks noChangeArrowheads="1"/>
          </p:cNvSpPr>
          <p:nvPr/>
        </p:nvSpPr>
        <p:spPr bwMode="auto">
          <a:xfrm>
            <a:off x="5579493" y="6389620"/>
            <a:ext cx="4286822" cy="3461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20865" tIns="0" rIns="20865" bIns="0" anchor="b"/>
          <a:lstStyle/>
          <a:p>
            <a:pPr algn="r" defTabSz="810507" eaLnBrk="0" hangingPunct="0"/>
            <a:r>
              <a:rPr kumimoji="0" lang="zh-TW" altLang="en-US" sz="1100" i="1" baseline="0" dirty="0"/>
              <a:t>1</a:t>
            </a:r>
          </a:p>
        </p:txBody>
      </p:sp>
      <p:sp>
        <p:nvSpPr>
          <p:cNvPr id="42012" name="Rectangle 28"/>
          <p:cNvSpPr>
            <a:spLocks noChangeArrowheads="1"/>
          </p:cNvSpPr>
          <p:nvPr/>
        </p:nvSpPr>
        <p:spPr bwMode="auto">
          <a:xfrm>
            <a:off x="-2284" y="6389620"/>
            <a:ext cx="4268551" cy="3461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-2284" y="-5847"/>
            <a:ext cx="4268551" cy="341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5579493" y="-5847"/>
            <a:ext cx="4286822" cy="341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5" name="Rectangle 31"/>
          <p:cNvSpPr>
            <a:spLocks noChangeArrowheads="1"/>
          </p:cNvSpPr>
          <p:nvPr/>
        </p:nvSpPr>
        <p:spPr bwMode="auto">
          <a:xfrm>
            <a:off x="5579493" y="6389620"/>
            <a:ext cx="4286822" cy="3461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20865" tIns="0" rIns="20865" bIns="0" anchor="b"/>
          <a:lstStyle/>
          <a:p>
            <a:pPr algn="r" defTabSz="810507" eaLnBrk="0" hangingPunct="0"/>
            <a:r>
              <a:rPr kumimoji="0" lang="zh-TW" altLang="en-US" sz="1100" i="1" baseline="0" dirty="0">
                <a:latin typeface="新細明體" pitchFamily="18" charset="-120"/>
              </a:rPr>
              <a:t>1</a:t>
            </a:r>
          </a:p>
        </p:txBody>
      </p:sp>
      <p:sp>
        <p:nvSpPr>
          <p:cNvPr id="42016" name="Rectangle 32"/>
          <p:cNvSpPr>
            <a:spLocks noChangeArrowheads="1"/>
          </p:cNvSpPr>
          <p:nvPr/>
        </p:nvSpPr>
        <p:spPr bwMode="auto">
          <a:xfrm>
            <a:off x="-2284" y="6389620"/>
            <a:ext cx="4268551" cy="3461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7" name="Rectangle 33"/>
          <p:cNvSpPr>
            <a:spLocks noChangeArrowheads="1"/>
          </p:cNvSpPr>
          <p:nvPr/>
        </p:nvSpPr>
        <p:spPr bwMode="auto">
          <a:xfrm>
            <a:off x="-2284" y="-5847"/>
            <a:ext cx="4268551" cy="341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pPr algn="ctr"/>
            <a:endParaRPr lang="zh-TW" altLang="en-US"/>
          </a:p>
        </p:txBody>
      </p:sp>
      <p:sp>
        <p:nvSpPr>
          <p:cNvPr id="42018" name="Rectangle 34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102718" tIns="51359" rIns="102718" bIns="51359"/>
          <a:lstStyle/>
          <a:p>
            <a:pPr eaLnBrk="1" hangingPunct="1"/>
            <a:endParaRPr lang="zh-TW" altLang="en-US" smtClean="0"/>
          </a:p>
        </p:txBody>
      </p:sp>
      <p:sp>
        <p:nvSpPr>
          <p:cNvPr id="42019" name="Rectangle 35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57563" cy="2517775"/>
          </a:xfrm>
          <a:ln cap="flat"/>
        </p:spPr>
      </p:sp>
    </p:spTree>
    <p:extLst>
      <p:ext uri="{BB962C8B-B14F-4D97-AF65-F5344CB8AC3E}">
        <p14:creationId xmlns:p14="http://schemas.microsoft.com/office/powerpoint/2010/main" val="2682508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219938" y="8650677"/>
            <a:ext cx="3228677" cy="456339"/>
          </a:xfrm>
          <a:prstGeom prst="rect">
            <a:avLst/>
          </a:prstGeom>
          <a:ln/>
        </p:spPr>
        <p:txBody>
          <a:bodyPr/>
          <a:lstStyle/>
          <a:p>
            <a:fld id="{98A53DE3-79AF-493D-9F57-1430A033540D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1278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8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3370157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219938" y="8650677"/>
            <a:ext cx="3228677" cy="456339"/>
          </a:xfrm>
          <a:prstGeom prst="rect">
            <a:avLst/>
          </a:prstGeom>
          <a:ln/>
        </p:spPr>
        <p:txBody>
          <a:bodyPr/>
          <a:lstStyle/>
          <a:p>
            <a:fld id="{98A53DE3-79AF-493D-9F57-1430A033540D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1278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8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3370157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219938" y="8650677"/>
            <a:ext cx="3228677" cy="456339"/>
          </a:xfrm>
          <a:prstGeom prst="rect">
            <a:avLst/>
          </a:prstGeom>
          <a:ln/>
        </p:spPr>
        <p:txBody>
          <a:bodyPr/>
          <a:lstStyle/>
          <a:p>
            <a:fld id="{98A53DE3-79AF-493D-9F57-1430A033540D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278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8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3370157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logo_slog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216025"/>
            <a:ext cx="3959225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logo_slogan_wh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038" y="6437313"/>
            <a:ext cx="1438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07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</a:p>
        </p:txBody>
      </p:sp>
      <p:sp>
        <p:nvSpPr>
          <p:cNvPr id="3307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TW"/>
              <a:t>Click to edit Master subtitle style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8DC6-C597-4761-AB04-771F71FE1CC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AA200-9C2A-4A6C-AAD6-D8070E69838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00AB-52ED-49A7-A239-E2D2FDE3149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C90F4-8177-46E5-8305-A547FFF096F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1516A-E171-45EA-94A4-8C9490475BBE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F44BC-9D2D-4FDC-BC19-D7B78EEA8C1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9326F-6083-458A-9C09-DBA551EFF4F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4B19F-1B52-4A49-A199-748C86D3B3E7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2A9EE-E4C3-4302-B9D9-148A8665899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4AAE8-3D6B-4F28-9673-B5188E7B00A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51BF7-60E8-47F4-ACDE-E7200B8E139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BAE03-E9F7-4724-A736-B4671A95C41C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FC3F0-18AD-4A3B-BC7A-FD9A0A5C88AF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9E52B-5F62-4D47-A71E-E2B54481E827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hutterstock_2218203_gray_les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28613"/>
            <a:ext cx="9144000" cy="653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bar_inside_20070730"/>
          <p:cNvPicPr>
            <a:picLocks noChangeAspect="1" noChangeArrowheads="1"/>
          </p:cNvPicPr>
          <p:nvPr/>
        </p:nvPicPr>
        <p:blipFill>
          <a:blip r:embed="rId17" cstate="print"/>
          <a:srcRect b="14143"/>
          <a:stretch>
            <a:fillRect/>
          </a:stretch>
        </p:blipFill>
        <p:spPr bwMode="auto">
          <a:xfrm>
            <a:off x="358775" y="6308725"/>
            <a:ext cx="8778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3297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aseline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97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aseline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97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aseline="0"/>
            </a:lvl1pPr>
          </a:lstStyle>
          <a:p>
            <a:pPr>
              <a:defRPr/>
            </a:pPr>
            <a:fld id="{3D7EF593-45B7-4297-A9EA-72AC4CE0EDC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  <p:pic>
        <p:nvPicPr>
          <p:cNvPr id="2057" name="Picture 9" descr="logo_slogan_white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539038" y="6437313"/>
            <a:ext cx="1438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Verdana" pitchFamily="34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6.png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7.jpeg"/><Relationship Id="rId4" Type="http://schemas.openxmlformats.org/officeDocument/2006/relationships/image" Target="../media/image7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0201" y="1968041"/>
            <a:ext cx="6875463" cy="1901825"/>
          </a:xfrm>
        </p:spPr>
        <p:txBody>
          <a:bodyPr lIns="90488" tIns="44450" rIns="90488" bIns="44450"/>
          <a:lstStyle/>
          <a:p>
            <a:pPr eaLnBrk="1" hangingPunct="1"/>
            <a:r>
              <a:rPr lang="zh-TW" altLang="en-US" sz="4500" b="1" dirty="0" smtClean="0">
                <a:solidFill>
                  <a:schemeClr val="accent2"/>
                </a:solidFill>
              </a:rPr>
              <a:t>成功大學與華邦電子</a:t>
            </a:r>
            <a:endParaRPr lang="zh-TW" altLang="en-US" sz="4500" b="1" dirty="0" smtClean="0">
              <a:solidFill>
                <a:srgbClr val="FFE579"/>
              </a:solidFill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433726" y="3520995"/>
            <a:ext cx="8263692" cy="91880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zh-TW" altLang="en-US" sz="4500" b="1" baseline="0" dirty="0" smtClean="0">
                <a:solidFill>
                  <a:schemeClr val="accent2"/>
                </a:solidFill>
                <a:latin typeface="Verdana" pitchFamily="34" charset="0"/>
                <a:ea typeface="標楷體" pitchFamily="65" charset="-120"/>
              </a:rPr>
              <a:t>菁英培育與產學合作計畫</a:t>
            </a:r>
            <a:endParaRPr lang="en-US" altLang="zh-TW" sz="4500" b="1" baseline="0" dirty="0" smtClean="0">
              <a:solidFill>
                <a:schemeClr val="accent2"/>
              </a:solidFill>
              <a:latin typeface="Verdana" pitchFamily="34" charset="0"/>
              <a:ea typeface="標楷體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3833754" y="5233024"/>
            <a:ext cx="151195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279F"/>
                </a:solidFill>
              </a:rPr>
              <a:t>2015.</a:t>
            </a:r>
            <a:r>
              <a:rPr lang="zh-TW" altLang="en-US" sz="2800" b="1" dirty="0" smtClean="0">
                <a:solidFill>
                  <a:srgbClr val="00279F"/>
                </a:solidFill>
              </a:rPr>
              <a:t> </a:t>
            </a:r>
            <a:r>
              <a:rPr lang="en-US" altLang="zh-TW" sz="2800" b="1" dirty="0" smtClean="0">
                <a:solidFill>
                  <a:srgbClr val="00279F"/>
                </a:solidFill>
              </a:rPr>
              <a:t>03.</a:t>
            </a:r>
            <a:r>
              <a:rPr lang="zh-TW" altLang="en-US" sz="2800" b="1" dirty="0" smtClean="0">
                <a:solidFill>
                  <a:srgbClr val="00279F"/>
                </a:solidFill>
              </a:rPr>
              <a:t> </a:t>
            </a:r>
            <a:r>
              <a:rPr lang="en-US" altLang="zh-TW" sz="2800" b="1" dirty="0" smtClean="0">
                <a:solidFill>
                  <a:srgbClr val="00279F"/>
                </a:solidFill>
              </a:rPr>
              <a:t>29</a:t>
            </a:r>
            <a:endParaRPr lang="zh-TW" altLang="en-US" sz="2800" b="1" dirty="0">
              <a:solidFill>
                <a:srgbClr val="00279F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368539" y="202883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 smtClean="0">
                <a:solidFill>
                  <a:srgbClr val="C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華邦為利基型半導體記憶體領導廠商</a:t>
            </a: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236778" y="1202913"/>
            <a:ext cx="7856298" cy="17163"/>
          </a:xfrm>
          <a:prstGeom prst="line">
            <a:avLst/>
          </a:prstGeom>
          <a:noFill/>
          <a:ln w="28575">
            <a:solidFill>
              <a:srgbClr val="C92409"/>
            </a:solidFill>
            <a:round/>
            <a:headEnd/>
            <a:tailEnd/>
          </a:ln>
          <a:effectLst>
            <a:prstShdw prst="shdw17" dist="17961" dir="2700000">
              <a:srgbClr val="791605"/>
            </a:prst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-1" y="1382255"/>
            <a:ext cx="8598139" cy="303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</a:pPr>
            <a:endParaRPr lang="en-US" altLang="zh-TW" sz="2000" b="1" dirty="0">
              <a:effectLst/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半導體記憶體產業經過多年的競爭與整併</a:t>
            </a:r>
            <a:r>
              <a:rPr lang="en-US" altLang="zh-TW" sz="28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, </a:t>
            </a:r>
            <a:r>
              <a:rPr lang="zh-TW" altLang="en-US" sz="28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產業競爭態勢已經重塑，由「完全競爭市場」趨向「寡佔市場」</a:t>
            </a: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「行動化」 </a:t>
            </a:r>
            <a:r>
              <a:rPr lang="zh-TW" altLang="en-US" sz="28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與「智慧化」的趨勢驅動半導體記憶體的需求持續成長，且產品價格趨於穩定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，</a:t>
            </a:r>
            <a:r>
              <a:rPr lang="zh-TW" altLang="en-US" sz="28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獲利顯著提升</a:t>
            </a: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華邦成立於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1987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年，擁有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12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吋晶圓製造廠與卓越的產品與製程技術研發團隊，多年來一直是世界利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基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型記憶體市場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的領導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廠商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以良好的成本結構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，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靈活的產能調配和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不斷精進的品質水準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因應市場脈動，滿足客戶需求，穩定帶動公司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成長與獲利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；在行銷策略上，致力於經營與世界一流客戶的長期關係；在營運流程上，則積極推動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巨量數據分析，提升績效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放眼物聯網時代，華邦亦領先同業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,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自主研發先進的製程技術與新型態記憶體晶片，導入低功耗，高性能與安全加密的技術與產品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zh-TW" altLang="en-US" sz="2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lvl="1" algn="just" eaLnBrk="0" hangingPunct="0">
              <a:spcBef>
                <a:spcPct val="20000"/>
              </a:spcBef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FontTx/>
              <a:buBlip>
                <a:blip r:embed="rId5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FontTx/>
              <a:buBlip>
                <a:blip r:embed="rId5"/>
              </a:buBlip>
            </a:pPr>
            <a:endParaRPr lang="en-US" altLang="zh-TW" sz="24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0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0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</p:txBody>
      </p:sp>
      <p:pic>
        <p:nvPicPr>
          <p:cNvPr id="6" name="Picture 2" descr="progres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59" b="89898" l="0" r="98153">
                        <a14:backgroundMark x1="11245" y1="60726" x2="11245" y2="60726"/>
                        <a14:backgroundMark x1="16064" y1="63110" x2="16064" y2="63110"/>
                        <a14:backgroundMark x1="44739" y1="54597" x2="44739" y2="5459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148946" y="5403282"/>
            <a:ext cx="1814939" cy="124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60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368539" y="202883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 smtClean="0">
                <a:solidFill>
                  <a:srgbClr val="C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產品策略</a:t>
            </a: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236778" y="1202913"/>
            <a:ext cx="7856298" cy="17163"/>
          </a:xfrm>
          <a:prstGeom prst="line">
            <a:avLst/>
          </a:prstGeom>
          <a:noFill/>
          <a:ln w="28575">
            <a:solidFill>
              <a:srgbClr val="C92409"/>
            </a:solidFill>
            <a:round/>
            <a:headEnd/>
            <a:tailEnd/>
          </a:ln>
          <a:effectLst>
            <a:prstShdw prst="shdw17" dist="17961" dir="2700000">
              <a:srgbClr val="791605"/>
            </a:prst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-1" y="1382255"/>
            <a:ext cx="8598139" cy="303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</a:pPr>
            <a:endParaRPr lang="en-US" altLang="zh-TW" sz="2000" b="1" dirty="0">
              <a:effectLst/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en-US" altLang="zh-TW" sz="2800" b="1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DRAM</a:t>
            </a:r>
            <a:r>
              <a:rPr lang="zh-TW" altLang="en-US" sz="2800" b="1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 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產品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以擅長的高速度和低功率記憶體核心設計技術，推出包含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Specialty DRAM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Mobile RAM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系列產品，廣泛應用在消費性、通訊、電腦周邊以及車用電子等四大領域、同時布局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Graphics DRAM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產品，鎖定個人電腦、遊戲機和多媒體等繪圖記憶體應用市場</a:t>
            </a: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b="1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快閃記憶體產品</a:t>
            </a:r>
            <a:endParaRPr lang="en-US" altLang="zh-TW" sz="2800" b="1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聚焦中低密度之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NOR Serial Flash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NOR Parallel Flash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產品，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以自有十二吋晶圓廠搭載先進製程技術生產，具低耗電、體積小及成本結構佳之特性，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世界級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NOR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Flash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主要供應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商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，未來將進一步以 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NAND Flash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和創新的新形式記憶體技術建構更完整之產品線，以符合多元市場需求</a:t>
            </a:r>
            <a:endParaRPr lang="en-US" altLang="zh-TW" sz="2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lvl="1" algn="just" eaLnBrk="0" hangingPunct="0">
              <a:spcBef>
                <a:spcPct val="20000"/>
              </a:spcBef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FontTx/>
              <a:buBlip>
                <a:blip r:embed="rId5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FontTx/>
              <a:buBlip>
                <a:blip r:embed="rId5"/>
              </a:buBlip>
            </a:pPr>
            <a:endParaRPr lang="en-US" altLang="zh-TW" sz="24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0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0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</p:txBody>
      </p:sp>
      <p:pic>
        <p:nvPicPr>
          <p:cNvPr id="6146" name="Picture 2" descr="http://www.winbond.com/export/sites/winbond/images/indexBanner/change_dram_gif_versio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963" y="5237012"/>
            <a:ext cx="2700000" cy="1053000"/>
          </a:xfrm>
          <a:prstGeom prst="rect">
            <a:avLst/>
          </a:prstGeom>
          <a:noFill/>
        </p:spPr>
      </p:pic>
      <p:pic>
        <p:nvPicPr>
          <p:cNvPr id="6148" name="Picture 4" descr="http://www.winbond.com/export/sites/winbond/images/indexBanner/change_flash_gif_version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6647" y="5213783"/>
            <a:ext cx="2700000" cy="1053000"/>
          </a:xfrm>
          <a:prstGeom prst="rect">
            <a:avLst/>
          </a:prstGeom>
          <a:noFill/>
        </p:spPr>
      </p:pic>
      <p:pic>
        <p:nvPicPr>
          <p:cNvPr id="6152" name="Picture 8" descr="http://www.winbond.com/export/sites/winbond/images/indexBanner/change_company_gif_version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245" y="5227637"/>
            <a:ext cx="2700000" cy="105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60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368539" y="202883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 smtClean="0">
                <a:solidFill>
                  <a:srgbClr val="C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人性化管理及績優友善職場</a:t>
            </a: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236778" y="1202913"/>
            <a:ext cx="7856298" cy="17163"/>
          </a:xfrm>
          <a:prstGeom prst="line">
            <a:avLst/>
          </a:prstGeom>
          <a:noFill/>
          <a:ln w="28575">
            <a:solidFill>
              <a:srgbClr val="C92409"/>
            </a:solidFill>
            <a:round/>
            <a:headEnd/>
            <a:tailEnd/>
          </a:ln>
          <a:effectLst>
            <a:prstShdw prst="shdw17" dist="17961" dir="2700000">
              <a:srgbClr val="791605"/>
            </a:prst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-1" y="1382255"/>
            <a:ext cx="8598139" cy="303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</a:pPr>
            <a:endParaRPr lang="en-US" altLang="zh-TW" sz="2000" b="1" dirty="0">
              <a:effectLst/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b="1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人性化管理</a:t>
            </a:r>
            <a:endParaRPr lang="en-US" altLang="zh-TW" sz="2800" b="1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重視工作與生活的平衡，致力塑造正向組織氛圍，打造活力熱情與不斷創新的企業</a:t>
            </a:r>
            <a:endParaRPr lang="en-US" altLang="zh-TW" sz="1600" kern="0" baseline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800" dirty="0" smtClean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人性化管理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個人學習計畫</a:t>
            </a:r>
            <a:r>
              <a:rPr lang="zh-TW" altLang="zh-TW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線上知識分享平台、創新論壇、雲端圖書館、</a:t>
            </a:r>
            <a:r>
              <a:rPr lang="zh-TW" altLang="zh-TW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外訓課程補助、</a:t>
            </a: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提供在   職進修機會 、多元的學習管道</a:t>
            </a:r>
            <a:endParaRPr lang="en-US" altLang="zh-TW" sz="1600" kern="0" baseline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400" kern="0" baseline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完善的工作環境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eaLnBrk="1" hangingPunct="1">
              <a:lnSpc>
                <a:spcPts val="3000"/>
              </a:lnSpc>
              <a:buFont typeface="Wingdings" panose="05000000000000000000" pitchFamily="2" charset="2"/>
              <a:buNone/>
              <a:defRPr/>
            </a:pP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員工餐廳、便利商店、</a:t>
            </a:r>
            <a:r>
              <a:rPr lang="zh-TW" altLang="zh-TW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員工專屬停車位、會議室</a:t>
            </a: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、醫護中心、準媽媽休息室及哺乳室</a:t>
            </a:r>
            <a:endParaRPr lang="en-US" altLang="zh-TW" sz="400" kern="0" baseline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endParaRPr lang="en-US" altLang="zh-TW" sz="4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Blip>
                <a:blip r:embed="rId3"/>
              </a:buBlip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0"/>
              </a:rPr>
              <a:t>健全的福利與關懷制度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r>
              <a:rPr lang="zh-TW" altLang="en-US" sz="1600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員工及員工親屬團保、員工申訴管道、各式溝通會議及講座、健康促進活動</a:t>
            </a:r>
            <a:endPara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zh-TW" altLang="en-US" sz="2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1200150" lvl="2" indent="-285750" algn="just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lvl="1" algn="just" eaLnBrk="0" hangingPunct="0">
              <a:spcBef>
                <a:spcPct val="20000"/>
              </a:spcBef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FontTx/>
              <a:buBlip>
                <a:blip r:embed="rId5"/>
              </a:buBlip>
            </a:pPr>
            <a:endParaRPr lang="en-US" altLang="zh-TW" sz="18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  <a:buFontTx/>
              <a:buBlip>
                <a:blip r:embed="rId5"/>
              </a:buBlip>
            </a:pPr>
            <a:endParaRPr lang="en-US" altLang="zh-TW" sz="24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0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  <a:p>
            <a:pPr marL="742950" lvl="1" indent="-285750" algn="just" eaLnBrk="0" hangingPunct="0">
              <a:spcBef>
                <a:spcPct val="20000"/>
              </a:spcBef>
            </a:pPr>
            <a:endParaRPr lang="en-US" altLang="zh-TW" sz="2000" dirty="0">
              <a:latin typeface="Calibri" pitchFamily="34" charset="0"/>
              <a:ea typeface="標楷體" pitchFamily="65" charset="-120"/>
              <a:cs typeface="Calibri" pitchFamily="34" charset="0"/>
            </a:endParaRPr>
          </a:p>
        </p:txBody>
      </p:sp>
      <p:sp>
        <p:nvSpPr>
          <p:cNvPr id="7" name="矩形 17"/>
          <p:cNvSpPr/>
          <p:nvPr/>
        </p:nvSpPr>
        <p:spPr>
          <a:xfrm>
            <a:off x="3312062" y="1228693"/>
            <a:ext cx="507831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274320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103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年度「績優健康職場 團體組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十年成效優良獎」</a:t>
            </a:r>
          </a:p>
        </p:txBody>
      </p:sp>
      <p:pic>
        <p:nvPicPr>
          <p:cNvPr id="8" name="圖片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3304" y="354666"/>
            <a:ext cx="728281" cy="1736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圖片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2570" y="5086829"/>
            <a:ext cx="2056504" cy="1288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圖片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7171" y="5095353"/>
            <a:ext cx="1800455" cy="1279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4" descr="餐廳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25723" y="5103877"/>
            <a:ext cx="2022275" cy="1279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5" descr="休閒大樓(親子悅讀區)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96095" y="5103877"/>
            <a:ext cx="2011775" cy="1279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360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Diagram 1"/>
          <p:cNvGraphicFramePr/>
          <p:nvPr>
            <p:extLst>
              <p:ext uri="{D42A27DB-BD31-4B8C-83A1-F6EECF244321}">
                <p14:modId xmlns:p14="http://schemas.microsoft.com/office/powerpoint/2010/main" val="4203448923"/>
              </p:ext>
            </p:extLst>
          </p:nvPr>
        </p:nvGraphicFramePr>
        <p:xfrm>
          <a:off x="733992" y="1258981"/>
          <a:ext cx="7154085" cy="4809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8" name="Rectangle 2"/>
          <p:cNvSpPr txBox="1">
            <a:spLocks noChangeArrowheads="1"/>
          </p:cNvSpPr>
          <p:nvPr/>
        </p:nvSpPr>
        <p:spPr bwMode="auto">
          <a:xfrm>
            <a:off x="352425" y="11598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Verdana" pitchFamily="34" charset="0"/>
                <a:ea typeface="標楷體" pitchFamily="65" charset="-120"/>
              </a:defRPr>
            </a:lvl9pPr>
          </a:lstStyle>
          <a:p>
            <a:pPr algn="l" eaLnBrk="1" hangingPunct="1"/>
            <a:r>
              <a:rPr lang="zh-TW" altLang="en-US" sz="3600" kern="0" baseline="0" dirty="0" smtClean="0">
                <a:solidFill>
                  <a:srgbClr val="C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華邦帶給未來的你</a:t>
            </a:r>
            <a:r>
              <a:rPr lang="en-US" altLang="zh-TW" sz="3600" kern="0" baseline="0" dirty="0" smtClean="0">
                <a:solidFill>
                  <a:srgbClr val="C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3600" kern="0" baseline="0" dirty="0" smtClean="0">
              <a:solidFill>
                <a:srgbClr val="CC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Line 6"/>
          <p:cNvSpPr>
            <a:spLocks noChangeShapeType="1"/>
          </p:cNvSpPr>
          <p:nvPr/>
        </p:nvSpPr>
        <p:spPr bwMode="auto">
          <a:xfrm flipV="1">
            <a:off x="228600" y="1101687"/>
            <a:ext cx="7934900" cy="27558"/>
          </a:xfrm>
          <a:prstGeom prst="line">
            <a:avLst/>
          </a:prstGeom>
          <a:noFill/>
          <a:ln w="28575">
            <a:solidFill>
              <a:srgbClr val="C92409"/>
            </a:solidFill>
            <a:round/>
            <a:headEnd/>
            <a:tailEnd/>
          </a:ln>
          <a:effectLst>
            <a:prstShdw prst="shdw17" dist="17961" dir="2700000">
              <a:srgbClr val="791605"/>
            </a:prstShdw>
          </a:effectLst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29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預設簡報設計">
  <a:themeElements>
    <a:clrScheme name="2_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預設簡報設計">
      <a:majorFont>
        <a:latin typeface="Verdana"/>
        <a:ea typeface="標楷體"/>
        <a:cs typeface=""/>
      </a:majorFont>
      <a:minorFont>
        <a:latin typeface="Verdana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2_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8274</TotalTime>
  <Pages>26</Pages>
  <Words>551</Words>
  <Application>Microsoft Office PowerPoint</Application>
  <PresentationFormat>如螢幕大小 (4:3)</PresentationFormat>
  <Paragraphs>70</Paragraphs>
  <Slides>5</Slides>
  <Notes>4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2_預設簡報設計</vt:lpstr>
      <vt:lpstr>成功大學與華邦電子</vt:lpstr>
      <vt:lpstr>華邦為利基型半導體記憶體領導廠商</vt:lpstr>
      <vt:lpstr>產品策略</vt:lpstr>
      <vt:lpstr>人性化管理及績優友善職場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華邦電子股份有限公司</dc:title>
  <dc:creator>Winbond</dc:creator>
  <cp:lastModifiedBy>user</cp:lastModifiedBy>
  <cp:revision>695</cp:revision>
  <cp:lastPrinted>2015-03-30T08:47:25Z</cp:lastPrinted>
  <dcterms:created xsi:type="dcterms:W3CDTF">1999-12-02T08:38:58Z</dcterms:created>
  <dcterms:modified xsi:type="dcterms:W3CDTF">2015-03-31T03:14:11Z</dcterms:modified>
</cp:coreProperties>
</file>